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6"/>
  </p:notesMasterIdLst>
  <p:sldIdLst>
    <p:sldId id="256" r:id="rId2"/>
    <p:sldId id="275" r:id="rId3"/>
    <p:sldId id="276" r:id="rId4"/>
    <p:sldId id="257" r:id="rId5"/>
    <p:sldId id="274" r:id="rId6"/>
    <p:sldId id="261" r:id="rId7"/>
    <p:sldId id="280" r:id="rId8"/>
    <p:sldId id="279" r:id="rId9"/>
    <p:sldId id="262" r:id="rId10"/>
    <p:sldId id="264" r:id="rId11"/>
    <p:sldId id="265" r:id="rId12"/>
    <p:sldId id="281" r:id="rId13"/>
    <p:sldId id="282" r:id="rId14"/>
    <p:sldId id="266" r:id="rId15"/>
    <p:sldId id="267" r:id="rId16"/>
    <p:sldId id="268" r:id="rId17"/>
    <p:sldId id="269" r:id="rId18"/>
    <p:sldId id="284" r:id="rId19"/>
    <p:sldId id="270" r:id="rId20"/>
    <p:sldId id="271" r:id="rId21"/>
    <p:sldId id="272" r:id="rId22"/>
    <p:sldId id="285" r:id="rId23"/>
    <p:sldId id="283" r:id="rId24"/>
    <p:sldId id="273" r:id="rId2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7" roundtripDataSignature="AMtx7mi9ja3lay/8VwTcv4bqupgmA5P2l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3" d="100"/>
          <a:sy n="113" d="100"/>
        </p:scale>
        <p:origin x="165" y="5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customschemas.google.com/relationships/presentationmetadata" Target="meta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185500533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19863904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1" name="Google Shape;131;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8560486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9" name="Google Shape;139;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298450" algn="l" rtl="0">
              <a:lnSpc>
                <a:spcPct val="100000"/>
              </a:lnSpc>
              <a:spcBef>
                <a:spcPts val="0"/>
              </a:spcBef>
              <a:spcAft>
                <a:spcPts val="0"/>
              </a:spcAft>
              <a:buSzPts val="1100"/>
              <a:buChar char="●"/>
            </a:pPr>
            <a:endParaRPr dirty="0"/>
          </a:p>
        </p:txBody>
      </p:sp>
    </p:spTree>
    <p:extLst>
      <p:ext uri="{BB962C8B-B14F-4D97-AF65-F5344CB8AC3E}">
        <p14:creationId xmlns:p14="http://schemas.microsoft.com/office/powerpoint/2010/main" val="27608032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6" name="Google Shape;146;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298450" algn="l" rtl="0">
              <a:lnSpc>
                <a:spcPct val="100000"/>
              </a:lnSpc>
              <a:spcBef>
                <a:spcPts val="0"/>
              </a:spcBef>
              <a:spcAft>
                <a:spcPts val="0"/>
              </a:spcAft>
              <a:buSzPts val="1100"/>
              <a:buChar char="●"/>
            </a:pPr>
            <a:endParaRPr dirty="0"/>
          </a:p>
        </p:txBody>
      </p:sp>
    </p:spTree>
    <p:extLst>
      <p:ext uri="{BB962C8B-B14F-4D97-AF65-F5344CB8AC3E}">
        <p14:creationId xmlns:p14="http://schemas.microsoft.com/office/powerpoint/2010/main" val="12757882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3" name="Google Shape;153;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3487658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0" name="Google Shape;160;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38731682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7" name="Google Shape;167;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4008675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8" name="Google Shape;5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38632450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8" name="Google Shape;5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569844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5" name="Google Shape;85;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1222765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1" name="Google Shape;91;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3987624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3" name="Google Shape;103;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34822146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1" name="Google Shape;111;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6251581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8" name="Google Shape;118;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31942564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4" name="Google Shape;124;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4163923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0"/>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0"/>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29"/>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29"/>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2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3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2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2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22"/>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2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2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23"/>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23"/>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2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2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2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25"/>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25"/>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2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26"/>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2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27"/>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27"/>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27"/>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27"/>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2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28"/>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2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9"/>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teoportal.org/resources/videos/video?id=57"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youtu.be/VSu9cKXIwHk"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
          <p:cNvSpPr txBox="1"/>
          <p:nvPr/>
        </p:nvSpPr>
        <p:spPr>
          <a:xfrm>
            <a:off x="327171" y="422084"/>
            <a:ext cx="8489658" cy="27222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4000"/>
              <a:buFont typeface="Arial"/>
              <a:buNone/>
            </a:pPr>
            <a:endParaRPr lang="en-GB" sz="3200" b="1" dirty="0">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4000"/>
              <a:buFont typeface="Arial"/>
              <a:buNone/>
            </a:pPr>
            <a:r>
              <a:rPr lang="en-GB" sz="4400" b="1" i="0" u="none" strike="noStrike" cap="none" dirty="0">
                <a:solidFill>
                  <a:schemeClr val="dk1"/>
                </a:solidFill>
                <a:latin typeface="Calibri"/>
                <a:ea typeface="Calibri"/>
                <a:cs typeface="Calibri"/>
                <a:sym typeface="Calibri"/>
              </a:rPr>
              <a:t>Candidate Exam Guidance</a:t>
            </a:r>
            <a:endParaRPr sz="4400" b="1" i="0" u="none" strike="noStrike" cap="none" dirty="0">
              <a:solidFill>
                <a:schemeClr val="dk1"/>
              </a:solidFill>
              <a:latin typeface="Calibri"/>
              <a:ea typeface="Calibri"/>
              <a:cs typeface="Calibri"/>
              <a:sym typeface="Calibri"/>
            </a:endParaRPr>
          </a:p>
        </p:txBody>
      </p:sp>
      <p:pic>
        <p:nvPicPr>
          <p:cNvPr id="2" name="Picture 1">
            <a:extLst>
              <a:ext uri="{FF2B5EF4-FFF2-40B4-BE49-F238E27FC236}">
                <a16:creationId xmlns:a16="http://schemas.microsoft.com/office/drawing/2014/main" id="{BB59199A-94BE-FD99-2C46-6826597D7A7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93668" y="2071309"/>
            <a:ext cx="2137748" cy="2287468"/>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latin typeface="Calibri"/>
                <a:ea typeface="Calibri"/>
                <a:cs typeface="Calibri"/>
                <a:sym typeface="Calibri"/>
              </a:rPr>
              <a:t>Seating </a:t>
            </a:r>
            <a:endParaRPr dirty="0">
              <a:latin typeface="Calibri"/>
              <a:ea typeface="Calibri"/>
              <a:cs typeface="Calibri"/>
              <a:sym typeface="Calibri"/>
            </a:endParaRPr>
          </a:p>
        </p:txBody>
      </p:sp>
      <p:sp>
        <p:nvSpPr>
          <p:cNvPr id="106" name="Google Shape;106;p9"/>
          <p:cNvSpPr txBox="1">
            <a:spLocks noGrp="1"/>
          </p:cNvSpPr>
          <p:nvPr>
            <p:ph type="body" idx="1"/>
          </p:nvPr>
        </p:nvSpPr>
        <p:spPr>
          <a:xfrm>
            <a:off x="311700" y="951552"/>
            <a:ext cx="8593550" cy="3893314"/>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Clr>
                <a:schemeClr val="dk1"/>
              </a:buClr>
              <a:buSzPts val="1800"/>
              <a:buFont typeface="Calibri"/>
              <a:buChar char="●"/>
            </a:pPr>
            <a:r>
              <a:rPr lang="en-GB" dirty="0">
                <a:solidFill>
                  <a:schemeClr val="dk1"/>
                </a:solidFill>
                <a:latin typeface="Calibri"/>
                <a:ea typeface="Calibri"/>
                <a:cs typeface="Calibri"/>
                <a:sym typeface="Calibri"/>
              </a:rPr>
              <a:t>Once you have entered the exam room you are under exam conditions</a:t>
            </a:r>
          </a:p>
          <a:p>
            <a:pPr lvl="1" indent="-342900">
              <a:spcBef>
                <a:spcPts val="0"/>
              </a:spcBef>
              <a:buClr>
                <a:schemeClr val="dk1"/>
              </a:buClr>
              <a:buSzPts val="1800"/>
              <a:buFont typeface="Calibri"/>
              <a:buChar char="●"/>
            </a:pPr>
            <a:r>
              <a:rPr lang="en-GB" b="1" dirty="0">
                <a:solidFill>
                  <a:srgbClr val="FF0000"/>
                </a:solidFill>
                <a:latin typeface="Calibri"/>
                <a:ea typeface="Calibri"/>
                <a:cs typeface="Calibri"/>
                <a:sym typeface="Calibri"/>
              </a:rPr>
              <a:t>This means that you cannot communicate in any way with any other Candidate</a:t>
            </a:r>
          </a:p>
          <a:p>
            <a:pPr marL="457200" lvl="0" indent="-342900" algn="l" rtl="0">
              <a:lnSpc>
                <a:spcPct val="115000"/>
              </a:lnSpc>
              <a:spcBef>
                <a:spcPts val="0"/>
              </a:spcBef>
              <a:spcAft>
                <a:spcPts val="0"/>
              </a:spcAft>
              <a:buClr>
                <a:schemeClr val="dk1"/>
              </a:buClr>
              <a:buSzPts val="1800"/>
              <a:buFont typeface="Calibri"/>
              <a:buChar char="●"/>
            </a:pPr>
            <a:r>
              <a:rPr lang="en-GB" dirty="0">
                <a:solidFill>
                  <a:schemeClr val="dk1"/>
                </a:solidFill>
                <a:latin typeface="Calibri"/>
                <a:ea typeface="Calibri"/>
                <a:cs typeface="Calibri"/>
                <a:sym typeface="Calibri"/>
              </a:rPr>
              <a:t>You will be directed to your room &amp; seat by the Lead Invigilator</a:t>
            </a:r>
          </a:p>
          <a:p>
            <a:pPr marL="457200" lvl="0" indent="-342900" algn="l" rtl="0">
              <a:lnSpc>
                <a:spcPct val="115000"/>
              </a:lnSpc>
              <a:spcBef>
                <a:spcPts val="0"/>
              </a:spcBef>
              <a:spcAft>
                <a:spcPts val="0"/>
              </a:spcAft>
              <a:buClr>
                <a:schemeClr val="dk1"/>
              </a:buClr>
              <a:buSzPts val="1800"/>
              <a:buFont typeface="Calibri"/>
              <a:buChar char="●"/>
            </a:pPr>
            <a:r>
              <a:rPr lang="en-GB" dirty="0">
                <a:solidFill>
                  <a:schemeClr val="dk1"/>
                </a:solidFill>
                <a:latin typeface="Calibri"/>
                <a:ea typeface="Calibri"/>
                <a:cs typeface="Calibri"/>
                <a:sym typeface="Calibri"/>
              </a:rPr>
              <a:t>A candidate card will be on each exam desk</a:t>
            </a:r>
            <a:endParaRPr dirty="0">
              <a:solidFill>
                <a:schemeClr val="dk1"/>
              </a:solidFill>
              <a:latin typeface="Calibri"/>
              <a:ea typeface="Calibri"/>
              <a:cs typeface="Calibri"/>
              <a:sym typeface="Calibri"/>
            </a:endParaRPr>
          </a:p>
          <a:p>
            <a:pPr marL="457200" lvl="0" indent="-342900" algn="l" rtl="0">
              <a:lnSpc>
                <a:spcPct val="115000"/>
              </a:lnSpc>
              <a:spcBef>
                <a:spcPts val="0"/>
              </a:spcBef>
              <a:spcAft>
                <a:spcPts val="0"/>
              </a:spcAft>
              <a:buClr>
                <a:schemeClr val="dk1"/>
              </a:buClr>
              <a:buSzPts val="1800"/>
              <a:buFont typeface="Calibri"/>
              <a:buChar char="●"/>
            </a:pPr>
            <a:r>
              <a:rPr lang="en-GB" dirty="0">
                <a:solidFill>
                  <a:schemeClr val="dk1"/>
                </a:solidFill>
                <a:latin typeface="Calibri"/>
                <a:ea typeface="Calibri"/>
                <a:cs typeface="Calibri"/>
                <a:sym typeface="Calibri"/>
              </a:rPr>
              <a:t>Do not deface or destroy the candidate cards</a:t>
            </a:r>
            <a:endParaRPr dirty="0">
              <a:solidFill>
                <a:schemeClr val="dk1"/>
              </a:solidFill>
              <a:latin typeface="Calibri"/>
              <a:ea typeface="Calibri"/>
              <a:cs typeface="Calibri"/>
              <a:sym typeface="Calibri"/>
            </a:endParaRPr>
          </a:p>
          <a:p>
            <a:pPr marL="457200" lvl="0" indent="-342900" algn="l" rtl="0">
              <a:lnSpc>
                <a:spcPct val="115000"/>
              </a:lnSpc>
              <a:spcBef>
                <a:spcPts val="0"/>
              </a:spcBef>
              <a:spcAft>
                <a:spcPts val="0"/>
              </a:spcAft>
              <a:buClr>
                <a:schemeClr val="dk1"/>
              </a:buClr>
              <a:buSzPts val="1800"/>
              <a:buFont typeface="Calibri"/>
              <a:buChar char="●"/>
            </a:pPr>
            <a:r>
              <a:rPr lang="en-GB" dirty="0">
                <a:solidFill>
                  <a:schemeClr val="dk1"/>
                </a:solidFill>
                <a:latin typeface="Calibri"/>
                <a:ea typeface="Calibri"/>
                <a:cs typeface="Calibri"/>
                <a:sym typeface="Calibri"/>
              </a:rPr>
              <a:t>Once seated, the invigilator will read the instructions of the exam and will announce when you can start.</a:t>
            </a:r>
          </a:p>
          <a:p>
            <a:pPr lvl="0">
              <a:buClr>
                <a:schemeClr val="dk1"/>
              </a:buClr>
              <a:buFont typeface="Calibri"/>
              <a:buChar char="●"/>
            </a:pPr>
            <a:r>
              <a:rPr lang="en-GB" dirty="0">
                <a:solidFill>
                  <a:schemeClr val="dk1"/>
                </a:solidFill>
                <a:latin typeface="Calibri"/>
                <a:ea typeface="Calibri"/>
                <a:cs typeface="Calibri"/>
                <a:sym typeface="Calibri"/>
              </a:rPr>
              <a:t>If possible leave your bag outside the room or at the front.</a:t>
            </a:r>
            <a:endParaRPr dirty="0">
              <a:solidFill>
                <a:schemeClr val="dk1"/>
              </a:solidFill>
              <a:latin typeface="Calibri"/>
              <a:ea typeface="Calibri"/>
              <a:cs typeface="Calibri"/>
              <a:sym typeface="Calibri"/>
            </a:endParaRPr>
          </a:p>
          <a:p>
            <a:pPr marL="0" lvl="0" indent="0" rtl="0">
              <a:lnSpc>
                <a:spcPct val="100000"/>
              </a:lnSpc>
              <a:spcAft>
                <a:spcPts val="0"/>
              </a:spcAft>
              <a:buSzPts val="1800"/>
              <a:buNone/>
            </a:pPr>
            <a:endParaRPr lang="en-GB" sz="1400" b="1" dirty="0">
              <a:solidFill>
                <a:srgbClr val="FF0000"/>
              </a:solidFill>
              <a:latin typeface="Calibri"/>
              <a:ea typeface="Calibri"/>
              <a:cs typeface="Calibri"/>
              <a:sym typeface="Calibri"/>
            </a:endParaRPr>
          </a:p>
          <a:p>
            <a:pPr marL="0" lvl="0" indent="0" rtl="0">
              <a:lnSpc>
                <a:spcPct val="100000"/>
              </a:lnSpc>
              <a:spcAft>
                <a:spcPts val="0"/>
              </a:spcAft>
              <a:buSzPts val="1800"/>
              <a:buNone/>
            </a:pPr>
            <a:r>
              <a:rPr lang="en-GB" b="1" dirty="0">
                <a:solidFill>
                  <a:srgbClr val="FF0000"/>
                </a:solidFill>
                <a:latin typeface="Calibri"/>
                <a:ea typeface="Calibri"/>
                <a:cs typeface="Calibri"/>
                <a:sym typeface="Calibri"/>
              </a:rPr>
              <a:t>Do not write anything on your paper</a:t>
            </a:r>
          </a:p>
          <a:p>
            <a:pPr marL="0" lvl="0" indent="0" rtl="0">
              <a:lnSpc>
                <a:spcPct val="100000"/>
              </a:lnSpc>
              <a:spcAft>
                <a:spcPts val="0"/>
              </a:spcAft>
              <a:buSzPts val="1800"/>
              <a:buNone/>
            </a:pPr>
            <a:r>
              <a:rPr lang="en-GB" b="1" dirty="0">
                <a:solidFill>
                  <a:srgbClr val="FF0000"/>
                </a:solidFill>
                <a:latin typeface="Calibri"/>
                <a:ea typeface="Calibri"/>
                <a:cs typeface="Calibri"/>
                <a:sym typeface="Calibri"/>
              </a:rPr>
              <a:t>until you are instructed to do so.</a:t>
            </a:r>
          </a:p>
          <a:p>
            <a:pPr marL="0" lvl="0" indent="0" rtl="0">
              <a:lnSpc>
                <a:spcPct val="100000"/>
              </a:lnSpc>
              <a:spcAft>
                <a:spcPts val="0"/>
              </a:spcAft>
              <a:buSzPts val="1800"/>
              <a:buNone/>
            </a:pPr>
            <a:endParaRPr lang="en-GB" sz="1100" b="1" dirty="0">
              <a:solidFill>
                <a:srgbClr val="FF0000"/>
              </a:solidFill>
              <a:latin typeface="Calibri"/>
              <a:ea typeface="Calibri"/>
              <a:cs typeface="Calibri"/>
              <a:sym typeface="Calibri"/>
            </a:endParaRPr>
          </a:p>
          <a:p>
            <a:pPr marL="0" lvl="0" indent="0" rtl="0">
              <a:lnSpc>
                <a:spcPct val="100000"/>
              </a:lnSpc>
              <a:spcAft>
                <a:spcPts val="0"/>
              </a:spcAft>
              <a:buSzPts val="1800"/>
              <a:buNone/>
            </a:pPr>
            <a:r>
              <a:rPr lang="en-GB" b="1" dirty="0">
                <a:solidFill>
                  <a:srgbClr val="FF0000"/>
                </a:solidFill>
                <a:latin typeface="Calibri"/>
                <a:ea typeface="Calibri"/>
                <a:cs typeface="Calibri"/>
                <a:sym typeface="Calibri"/>
              </a:rPr>
              <a:t>It is considered Malpractice if you do.</a:t>
            </a:r>
          </a:p>
          <a:p>
            <a:pPr marL="0" lvl="0" indent="0" rtl="0">
              <a:lnSpc>
                <a:spcPct val="100000"/>
              </a:lnSpc>
              <a:spcAft>
                <a:spcPts val="0"/>
              </a:spcAft>
              <a:buSzPts val="1800"/>
              <a:buNone/>
            </a:pPr>
            <a:endParaRPr lang="en-GB" sz="1100" b="1" dirty="0">
              <a:solidFill>
                <a:srgbClr val="FF0000"/>
              </a:solidFill>
              <a:latin typeface="Calibri"/>
              <a:ea typeface="Calibri"/>
              <a:cs typeface="Calibri"/>
              <a:sym typeface="Calibri"/>
            </a:endParaRPr>
          </a:p>
          <a:p>
            <a:pPr marL="0" lvl="0" indent="0" rtl="0">
              <a:lnSpc>
                <a:spcPct val="100000"/>
              </a:lnSpc>
              <a:spcAft>
                <a:spcPts val="0"/>
              </a:spcAft>
              <a:buSzPts val="1800"/>
              <a:buNone/>
            </a:pPr>
            <a:r>
              <a:rPr lang="en-GB" b="1" dirty="0">
                <a:solidFill>
                  <a:srgbClr val="FF0000"/>
                </a:solidFill>
                <a:latin typeface="Calibri"/>
                <a:ea typeface="Calibri"/>
                <a:cs typeface="Calibri"/>
                <a:sym typeface="Calibri"/>
              </a:rPr>
              <a:t>Disturbing the exam room in any way could get you disqualified</a:t>
            </a:r>
            <a:endParaRPr dirty="0">
              <a:solidFill>
                <a:schemeClr val="dk1"/>
              </a:solidFill>
              <a:latin typeface="Calibri"/>
              <a:ea typeface="Calibri"/>
              <a:cs typeface="Calibri"/>
              <a:sym typeface="Calibri"/>
            </a:endParaRPr>
          </a:p>
        </p:txBody>
      </p:sp>
      <p:pic>
        <p:nvPicPr>
          <p:cNvPr id="107" name="Google Shape;107;p9"/>
          <p:cNvPicPr preferRelativeResize="0"/>
          <p:nvPr/>
        </p:nvPicPr>
        <p:blipFill rotWithShape="1">
          <a:blip r:embed="rId3">
            <a:alphaModFix/>
          </a:blip>
          <a:srcRect/>
          <a:stretch/>
        </p:blipFill>
        <p:spPr>
          <a:xfrm>
            <a:off x="6363973" y="3347150"/>
            <a:ext cx="2685650" cy="13513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latin typeface="Calibri"/>
                <a:ea typeface="Calibri"/>
                <a:cs typeface="Calibri"/>
                <a:sym typeface="Calibri"/>
              </a:rPr>
              <a:t>Invigilators</a:t>
            </a:r>
            <a:endParaRPr dirty="0">
              <a:latin typeface="Calibri"/>
              <a:ea typeface="Calibri"/>
              <a:cs typeface="Calibri"/>
              <a:sym typeface="Calibri"/>
            </a:endParaRPr>
          </a:p>
        </p:txBody>
      </p:sp>
      <p:sp>
        <p:nvSpPr>
          <p:cNvPr id="114" name="Google Shape;114;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457200" lvl="0" indent="-342900" algn="l" rtl="0">
              <a:lnSpc>
                <a:spcPct val="100000"/>
              </a:lnSpc>
              <a:spcBef>
                <a:spcPts val="0"/>
              </a:spcBef>
              <a:spcAft>
                <a:spcPts val="600"/>
              </a:spcAft>
              <a:buClr>
                <a:srgbClr val="000000"/>
              </a:buClr>
              <a:buSzPts val="1800"/>
              <a:buFont typeface="Calibri"/>
              <a:buChar char="●"/>
            </a:pPr>
            <a:r>
              <a:rPr lang="en-GB" dirty="0">
                <a:solidFill>
                  <a:srgbClr val="000000"/>
                </a:solidFill>
                <a:latin typeface="Calibri"/>
                <a:ea typeface="Calibri"/>
                <a:cs typeface="Calibri"/>
                <a:sym typeface="Calibri"/>
              </a:rPr>
              <a:t>There to ensure the exams are run according to the regulations</a:t>
            </a:r>
            <a:endParaRPr dirty="0">
              <a:solidFill>
                <a:srgbClr val="000000"/>
              </a:solidFill>
              <a:latin typeface="Calibri"/>
              <a:ea typeface="Calibri"/>
              <a:cs typeface="Calibri"/>
              <a:sym typeface="Calibri"/>
            </a:endParaRPr>
          </a:p>
          <a:p>
            <a:pPr marL="457200" lvl="0" indent="-342900" algn="l" rtl="0">
              <a:lnSpc>
                <a:spcPct val="100000"/>
              </a:lnSpc>
              <a:spcBef>
                <a:spcPts val="0"/>
              </a:spcBef>
              <a:spcAft>
                <a:spcPts val="600"/>
              </a:spcAft>
              <a:buClr>
                <a:srgbClr val="000000"/>
              </a:buClr>
              <a:buSzPts val="1800"/>
              <a:buFont typeface="Calibri"/>
              <a:buChar char="●"/>
            </a:pPr>
            <a:r>
              <a:rPr lang="en-GB" dirty="0">
                <a:solidFill>
                  <a:srgbClr val="000000"/>
                </a:solidFill>
                <a:latin typeface="Calibri"/>
                <a:ea typeface="Calibri"/>
                <a:cs typeface="Calibri"/>
                <a:sym typeface="Calibri"/>
              </a:rPr>
              <a:t>Please listen to them and follow instructions</a:t>
            </a:r>
            <a:endParaRPr dirty="0">
              <a:solidFill>
                <a:srgbClr val="000000"/>
              </a:solidFill>
              <a:latin typeface="Calibri"/>
              <a:ea typeface="Calibri"/>
              <a:cs typeface="Calibri"/>
              <a:sym typeface="Calibri"/>
            </a:endParaRPr>
          </a:p>
          <a:p>
            <a:pPr marL="457200" lvl="0" indent="-342900" algn="l" rtl="0">
              <a:lnSpc>
                <a:spcPct val="100000"/>
              </a:lnSpc>
              <a:spcBef>
                <a:spcPts val="0"/>
              </a:spcBef>
              <a:spcAft>
                <a:spcPts val="600"/>
              </a:spcAft>
              <a:buClr>
                <a:srgbClr val="000000"/>
              </a:buClr>
              <a:buSzPts val="1800"/>
              <a:buChar char="●"/>
            </a:pPr>
            <a:r>
              <a:rPr lang="en-GB" dirty="0">
                <a:solidFill>
                  <a:srgbClr val="000000"/>
                </a:solidFill>
                <a:latin typeface="Calibri"/>
                <a:ea typeface="Calibri"/>
                <a:cs typeface="Calibri"/>
                <a:sym typeface="Calibri"/>
              </a:rPr>
              <a:t>If you need any assistance, then please raise your hand </a:t>
            </a:r>
            <a:r>
              <a:rPr lang="en-GB" b="1" dirty="0">
                <a:solidFill>
                  <a:srgbClr val="000000"/>
                </a:solidFill>
                <a:latin typeface="Calibri"/>
                <a:ea typeface="Calibri"/>
                <a:cs typeface="Calibri"/>
                <a:sym typeface="Calibri"/>
              </a:rPr>
              <a:t>high</a:t>
            </a:r>
            <a:r>
              <a:rPr lang="en-GB" dirty="0">
                <a:solidFill>
                  <a:srgbClr val="000000"/>
                </a:solidFill>
                <a:latin typeface="Calibri"/>
                <a:ea typeface="Calibri"/>
                <a:cs typeface="Calibri"/>
                <a:sym typeface="Calibri"/>
              </a:rPr>
              <a:t> to alert an invigilator</a:t>
            </a:r>
          </a:p>
          <a:p>
            <a:pPr lvl="1" indent="-342900">
              <a:lnSpc>
                <a:spcPct val="100000"/>
              </a:lnSpc>
              <a:spcBef>
                <a:spcPts val="0"/>
              </a:spcBef>
              <a:spcAft>
                <a:spcPts val="600"/>
              </a:spcAft>
              <a:buClr>
                <a:srgbClr val="000000"/>
              </a:buClr>
              <a:buSzPts val="1800"/>
              <a:buFont typeface="Courier New" panose="02070309020205020404" pitchFamily="49" charset="0"/>
              <a:buChar char="o"/>
            </a:pPr>
            <a:r>
              <a:rPr lang="en-GB" dirty="0">
                <a:solidFill>
                  <a:srgbClr val="000000"/>
                </a:solidFill>
                <a:latin typeface="Calibri"/>
                <a:ea typeface="Calibri"/>
                <a:cs typeface="Calibri"/>
                <a:sym typeface="Calibri"/>
              </a:rPr>
              <a:t>You must not shout out</a:t>
            </a:r>
          </a:p>
          <a:p>
            <a:pPr lvl="1" indent="-342900">
              <a:lnSpc>
                <a:spcPct val="100000"/>
              </a:lnSpc>
              <a:spcBef>
                <a:spcPts val="0"/>
              </a:spcBef>
              <a:spcAft>
                <a:spcPts val="600"/>
              </a:spcAft>
              <a:buClr>
                <a:srgbClr val="000000"/>
              </a:buClr>
              <a:buSzPts val="1800"/>
              <a:buFont typeface="Courier New" panose="02070309020205020404" pitchFamily="49" charset="0"/>
              <a:buChar char="o"/>
            </a:pPr>
            <a:r>
              <a:rPr lang="en-GB" dirty="0">
                <a:solidFill>
                  <a:srgbClr val="000000"/>
                </a:solidFill>
                <a:latin typeface="Calibri"/>
                <a:ea typeface="Calibri"/>
                <a:cs typeface="Calibri"/>
                <a:sym typeface="Calibri"/>
              </a:rPr>
              <a:t>You cannot communicate with any students in the exam room</a:t>
            </a:r>
            <a:endParaRPr dirty="0">
              <a:solidFill>
                <a:srgbClr val="000000"/>
              </a:solidFill>
              <a:latin typeface="Calibri"/>
              <a:ea typeface="Calibri"/>
              <a:cs typeface="Calibri"/>
              <a:sym typeface="Calibri"/>
            </a:endParaRPr>
          </a:p>
          <a:p>
            <a:pPr marL="457200" lvl="0" indent="-342900" algn="l" rtl="0">
              <a:lnSpc>
                <a:spcPct val="100000"/>
              </a:lnSpc>
              <a:spcBef>
                <a:spcPts val="0"/>
              </a:spcBef>
              <a:spcAft>
                <a:spcPts val="600"/>
              </a:spcAft>
              <a:buClr>
                <a:srgbClr val="000000"/>
              </a:buClr>
              <a:buSzPts val="1800"/>
              <a:buFont typeface="Calibri"/>
              <a:buChar char="●"/>
            </a:pPr>
            <a:r>
              <a:rPr lang="en-GB" dirty="0">
                <a:solidFill>
                  <a:srgbClr val="000000"/>
                </a:solidFill>
                <a:latin typeface="Calibri"/>
                <a:ea typeface="Calibri"/>
                <a:cs typeface="Calibri"/>
                <a:sym typeface="Calibri"/>
              </a:rPr>
              <a:t>They are unable to answer any questions relating to the content of the exam paper</a:t>
            </a:r>
            <a:endParaRPr b="1" dirty="0">
              <a:solidFill>
                <a:srgbClr val="FF0000"/>
              </a:solidFill>
              <a:latin typeface="Calibri"/>
              <a:ea typeface="Calibri"/>
              <a:cs typeface="Calibri"/>
              <a:sym typeface="Calibri"/>
            </a:endParaRPr>
          </a:p>
          <a:p>
            <a:pPr marL="0" lvl="0" indent="0" algn="l" rtl="0">
              <a:lnSpc>
                <a:spcPct val="115000"/>
              </a:lnSpc>
              <a:spcBef>
                <a:spcPts val="1600"/>
              </a:spcBef>
              <a:spcAft>
                <a:spcPts val="0"/>
              </a:spcAft>
              <a:buSzPts val="1800"/>
              <a:buNone/>
            </a:pPr>
            <a:endParaRPr dirty="0"/>
          </a:p>
          <a:p>
            <a:pPr marL="0" lvl="0" indent="0" algn="ctr">
              <a:spcBef>
                <a:spcPts val="1600"/>
              </a:spcBef>
              <a:spcAft>
                <a:spcPts val="1600"/>
              </a:spcAft>
              <a:buNone/>
            </a:pPr>
            <a:r>
              <a:rPr lang="en-GB" b="1" dirty="0">
                <a:solidFill>
                  <a:schemeClr val="tx1"/>
                </a:solidFill>
              </a:rPr>
              <a:t>Video:</a:t>
            </a:r>
            <a:r>
              <a:rPr lang="en-GB" dirty="0">
                <a:solidFill>
                  <a:schemeClr val="tx1"/>
                </a:solidFill>
              </a:rPr>
              <a:t> </a:t>
            </a:r>
            <a:r>
              <a:rPr lang="en-GB" b="1" dirty="0">
                <a:hlinkClick r:id="rId3"/>
              </a:rPr>
              <a:t>Invigilators Announcement to Candidates</a:t>
            </a:r>
            <a:endParaRPr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Calibri" panose="020F0502020204030204" pitchFamily="34" charset="0"/>
                <a:cs typeface="Calibri" panose="020F0502020204030204" pitchFamily="34" charset="0"/>
              </a:rPr>
              <a:t>Malpractice</a:t>
            </a:r>
          </a:p>
        </p:txBody>
      </p:sp>
      <p:sp>
        <p:nvSpPr>
          <p:cNvPr id="3" name="Text Placeholder 2"/>
          <p:cNvSpPr>
            <a:spLocks noGrp="1"/>
          </p:cNvSpPr>
          <p:nvPr>
            <p:ph type="body" idx="1"/>
          </p:nvPr>
        </p:nvSpPr>
        <p:spPr>
          <a:xfrm>
            <a:off x="311700" y="1152474"/>
            <a:ext cx="8520600" cy="3587305"/>
          </a:xfrm>
        </p:spPr>
        <p:txBody>
          <a:bodyPr/>
          <a:lstStyle/>
          <a:p>
            <a:pPr lvl="0">
              <a:lnSpc>
                <a:spcPct val="100000"/>
              </a:lnSpc>
              <a:spcAft>
                <a:spcPts val="600"/>
              </a:spcAft>
            </a:pPr>
            <a:r>
              <a:rPr lang="en-GB" dirty="0">
                <a:solidFill>
                  <a:schemeClr val="tx1"/>
                </a:solidFill>
                <a:latin typeface="Calibri" panose="020F0502020204030204" pitchFamily="34" charset="0"/>
                <a:cs typeface="Calibri" panose="020F0502020204030204" pitchFamily="34" charset="0"/>
              </a:rPr>
              <a:t>To maintain the integrity of qualifications, strict Regulations are in place</a:t>
            </a:r>
          </a:p>
          <a:p>
            <a:pPr lvl="0">
              <a:lnSpc>
                <a:spcPct val="100000"/>
              </a:lnSpc>
              <a:spcAft>
                <a:spcPts val="600"/>
              </a:spcAft>
            </a:pPr>
            <a:r>
              <a:rPr lang="en-GB" dirty="0">
                <a:solidFill>
                  <a:schemeClr val="tx1"/>
                </a:solidFill>
                <a:latin typeface="Calibri" panose="020F0502020204030204" pitchFamily="34" charset="0"/>
                <a:cs typeface="Calibri" panose="020F0502020204030204" pitchFamily="34" charset="0"/>
              </a:rPr>
              <a:t>Malpractice means any action or behaviour which is in breach of the Regulations </a:t>
            </a:r>
          </a:p>
          <a:p>
            <a:pPr lvl="0">
              <a:lnSpc>
                <a:spcPct val="100000"/>
              </a:lnSpc>
              <a:spcAft>
                <a:spcPts val="600"/>
              </a:spcAft>
            </a:pPr>
            <a:r>
              <a:rPr lang="en-GB" dirty="0">
                <a:solidFill>
                  <a:schemeClr val="tx1"/>
                </a:solidFill>
                <a:latin typeface="Calibri" panose="020F0502020204030204" pitchFamily="34" charset="0"/>
                <a:cs typeface="Calibri" panose="020F0502020204030204" pitchFamily="34" charset="0"/>
              </a:rPr>
              <a:t>Any alleged, suspected or actual incidents of malpractice will be investigated and reported to the relevant awarding body/bodies</a:t>
            </a:r>
          </a:p>
          <a:p>
            <a:pPr lvl="0">
              <a:lnSpc>
                <a:spcPct val="100000"/>
              </a:lnSpc>
              <a:spcAft>
                <a:spcPts val="600"/>
              </a:spcAft>
            </a:pPr>
            <a:r>
              <a:rPr lang="en-GB" dirty="0">
                <a:solidFill>
                  <a:schemeClr val="tx1"/>
                </a:solidFill>
                <a:latin typeface="Calibri" panose="020F0502020204030204" pitchFamily="34" charset="0"/>
                <a:cs typeface="Calibri" panose="020F0502020204030204" pitchFamily="34" charset="0"/>
              </a:rPr>
              <a:t>The Joint Council for Qualifications (JCQ) provides information regarding what constitutes malpractice:</a:t>
            </a:r>
          </a:p>
          <a:p>
            <a:pPr lvl="1">
              <a:lnSpc>
                <a:spcPct val="100000"/>
              </a:lnSpc>
              <a:spcBef>
                <a:spcPts val="0"/>
              </a:spcBef>
            </a:pPr>
            <a:r>
              <a:rPr lang="en-GB" dirty="0">
                <a:solidFill>
                  <a:schemeClr val="tx1"/>
                </a:solidFill>
                <a:latin typeface="Calibri" panose="020F0502020204030204" pitchFamily="34" charset="0"/>
                <a:cs typeface="Calibri" panose="020F0502020204030204" pitchFamily="34" charset="0"/>
              </a:rPr>
              <a:t>Introduction of unauthorised material into the examination room</a:t>
            </a:r>
          </a:p>
          <a:p>
            <a:pPr lvl="1">
              <a:lnSpc>
                <a:spcPct val="100000"/>
              </a:lnSpc>
              <a:spcBef>
                <a:spcPts val="0"/>
              </a:spcBef>
            </a:pPr>
            <a:r>
              <a:rPr lang="en-GB" dirty="0">
                <a:solidFill>
                  <a:schemeClr val="tx1"/>
                </a:solidFill>
                <a:latin typeface="Calibri" panose="020F0502020204030204" pitchFamily="34" charset="0"/>
                <a:cs typeface="Calibri" panose="020F0502020204030204" pitchFamily="34" charset="0"/>
              </a:rPr>
              <a:t>Breaches of examination conditions</a:t>
            </a:r>
          </a:p>
          <a:p>
            <a:pPr lvl="1">
              <a:lnSpc>
                <a:spcPct val="100000"/>
              </a:lnSpc>
              <a:spcBef>
                <a:spcPts val="0"/>
              </a:spcBef>
            </a:pPr>
            <a:r>
              <a:rPr lang="en-GB" dirty="0">
                <a:solidFill>
                  <a:schemeClr val="tx1"/>
                </a:solidFill>
                <a:latin typeface="Calibri" panose="020F0502020204030204" pitchFamily="34" charset="0"/>
                <a:cs typeface="Calibri" panose="020F0502020204030204" pitchFamily="34" charset="0"/>
              </a:rPr>
              <a:t>Exchanging, obtaining, receiving, or passing on information which could be examination related (or the attempt to)</a:t>
            </a:r>
          </a:p>
          <a:p>
            <a:pPr lvl="1">
              <a:lnSpc>
                <a:spcPct val="100000"/>
              </a:lnSpc>
              <a:spcBef>
                <a:spcPts val="0"/>
              </a:spcBef>
            </a:pPr>
            <a:r>
              <a:rPr lang="en-GB" dirty="0">
                <a:solidFill>
                  <a:schemeClr val="tx1"/>
                </a:solidFill>
                <a:latin typeface="Calibri" panose="020F0502020204030204" pitchFamily="34" charset="0"/>
                <a:cs typeface="Calibri" panose="020F0502020204030204" pitchFamily="34" charset="0"/>
              </a:rPr>
              <a:t>Offences relating to the content of candidates’ work</a:t>
            </a:r>
          </a:p>
          <a:p>
            <a:pPr lvl="1">
              <a:lnSpc>
                <a:spcPct val="100000"/>
              </a:lnSpc>
              <a:spcBef>
                <a:spcPts val="0"/>
              </a:spcBef>
            </a:pPr>
            <a:r>
              <a:rPr lang="en-GB" dirty="0">
                <a:solidFill>
                  <a:schemeClr val="tx1"/>
                </a:solidFill>
                <a:latin typeface="Calibri" panose="020F0502020204030204" pitchFamily="34" charset="0"/>
                <a:cs typeface="Calibri" panose="020F0502020204030204" pitchFamily="34" charset="0"/>
              </a:rPr>
              <a:t>Undermining the integrity of examinations/assessments</a:t>
            </a:r>
          </a:p>
        </p:txBody>
      </p:sp>
    </p:spTree>
    <p:extLst>
      <p:ext uri="{BB962C8B-B14F-4D97-AF65-F5344CB8AC3E}">
        <p14:creationId xmlns:p14="http://schemas.microsoft.com/office/powerpoint/2010/main" val="2815086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Calibri" panose="020F0502020204030204" pitchFamily="34" charset="0"/>
                <a:cs typeface="Calibri" panose="020F0502020204030204" pitchFamily="34" charset="0"/>
              </a:rPr>
              <a:t>Malpractice</a:t>
            </a:r>
          </a:p>
        </p:txBody>
      </p:sp>
      <p:sp>
        <p:nvSpPr>
          <p:cNvPr id="3" name="Text Placeholder 2"/>
          <p:cNvSpPr>
            <a:spLocks noGrp="1"/>
          </p:cNvSpPr>
          <p:nvPr>
            <p:ph type="body" idx="1"/>
          </p:nvPr>
        </p:nvSpPr>
        <p:spPr>
          <a:xfrm>
            <a:off x="311700" y="1152474"/>
            <a:ext cx="8520600" cy="3587305"/>
          </a:xfrm>
        </p:spPr>
        <p:txBody>
          <a:bodyPr/>
          <a:lstStyle/>
          <a:p>
            <a:pPr lvl="0">
              <a:lnSpc>
                <a:spcPct val="100000"/>
              </a:lnSpc>
              <a:spcAft>
                <a:spcPts val="600"/>
              </a:spcAft>
            </a:pPr>
            <a:r>
              <a:rPr lang="en-GB" sz="2000" dirty="0">
                <a:solidFill>
                  <a:schemeClr val="tx1"/>
                </a:solidFill>
                <a:latin typeface="Calibri" panose="020F0502020204030204" pitchFamily="34" charset="0"/>
                <a:cs typeface="Calibri" panose="020F0502020204030204" pitchFamily="34" charset="0"/>
              </a:rPr>
              <a:t>You need to know that the following would be malpractice: </a:t>
            </a:r>
          </a:p>
          <a:p>
            <a:pPr lvl="1">
              <a:lnSpc>
                <a:spcPct val="100000"/>
              </a:lnSpc>
              <a:spcBef>
                <a:spcPts val="0"/>
              </a:spcBef>
              <a:spcAft>
                <a:spcPts val="600"/>
              </a:spcAft>
            </a:pPr>
            <a:r>
              <a:rPr lang="en-GB" sz="1600" dirty="0">
                <a:solidFill>
                  <a:schemeClr val="tx1"/>
                </a:solidFill>
                <a:latin typeface="Calibri" panose="020F0502020204030204" pitchFamily="34" charset="0"/>
                <a:cs typeface="Calibri" panose="020F0502020204030204" pitchFamily="34" charset="0"/>
              </a:rPr>
              <a:t>copying or allowing work to be copied</a:t>
            </a:r>
          </a:p>
          <a:p>
            <a:pPr lvl="2">
              <a:lnSpc>
                <a:spcPct val="100000"/>
              </a:lnSpc>
              <a:spcBef>
                <a:spcPts val="0"/>
              </a:spcBef>
              <a:spcAft>
                <a:spcPts val="600"/>
              </a:spcAft>
            </a:pPr>
            <a:r>
              <a:rPr lang="en-GB" sz="1600" dirty="0">
                <a:solidFill>
                  <a:schemeClr val="tx1"/>
                </a:solidFill>
                <a:latin typeface="Calibri" panose="020F0502020204030204" pitchFamily="34" charset="0"/>
                <a:cs typeface="Calibri" panose="020F0502020204030204" pitchFamily="34" charset="0"/>
              </a:rPr>
              <a:t>e.g. posting written work on social networking sites prior to an examination/assessment; </a:t>
            </a:r>
          </a:p>
          <a:p>
            <a:pPr lvl="1">
              <a:lnSpc>
                <a:spcPct val="100000"/>
              </a:lnSpc>
              <a:spcBef>
                <a:spcPts val="0"/>
              </a:spcBef>
              <a:spcAft>
                <a:spcPts val="600"/>
              </a:spcAft>
            </a:pPr>
            <a:r>
              <a:rPr lang="en-GB" sz="1600" dirty="0">
                <a:solidFill>
                  <a:schemeClr val="tx1"/>
                </a:solidFill>
                <a:latin typeface="Calibri" panose="020F0502020204030204" pitchFamily="34" charset="0"/>
                <a:cs typeface="Calibri" panose="020F0502020204030204" pitchFamily="34" charset="0"/>
              </a:rPr>
              <a:t>collusion: allowing others to help produce your work or helping others with theirs; </a:t>
            </a:r>
          </a:p>
          <a:p>
            <a:pPr lvl="1">
              <a:lnSpc>
                <a:spcPct val="100000"/>
              </a:lnSpc>
              <a:spcBef>
                <a:spcPts val="0"/>
              </a:spcBef>
              <a:spcAft>
                <a:spcPts val="600"/>
              </a:spcAft>
            </a:pPr>
            <a:r>
              <a:rPr lang="en-GB" sz="1600" dirty="0">
                <a:solidFill>
                  <a:schemeClr val="tx1"/>
                </a:solidFill>
                <a:latin typeface="Calibri" panose="020F0502020204030204" pitchFamily="34" charset="0"/>
                <a:cs typeface="Calibri" panose="020F0502020204030204" pitchFamily="34" charset="0"/>
              </a:rPr>
              <a:t>asking others about what questions your exam will include (even if no one tells you); </a:t>
            </a:r>
          </a:p>
          <a:p>
            <a:pPr lvl="1">
              <a:lnSpc>
                <a:spcPct val="100000"/>
              </a:lnSpc>
              <a:spcBef>
                <a:spcPts val="0"/>
              </a:spcBef>
              <a:spcAft>
                <a:spcPts val="600"/>
              </a:spcAft>
            </a:pPr>
            <a:r>
              <a:rPr lang="en-GB" sz="1600" dirty="0">
                <a:solidFill>
                  <a:schemeClr val="tx1"/>
                </a:solidFill>
                <a:latin typeface="Calibri" panose="020F0502020204030204" pitchFamily="34" charset="0"/>
                <a:cs typeface="Calibri" panose="020F0502020204030204" pitchFamily="34" charset="0"/>
              </a:rPr>
              <a:t>having or sharing details about exam questions before the exam</a:t>
            </a:r>
          </a:p>
          <a:p>
            <a:pPr lvl="2">
              <a:lnSpc>
                <a:spcPct val="100000"/>
              </a:lnSpc>
              <a:spcBef>
                <a:spcPts val="0"/>
              </a:spcBef>
              <a:spcAft>
                <a:spcPts val="600"/>
              </a:spcAft>
            </a:pPr>
            <a:r>
              <a:rPr lang="en-GB" sz="1600" dirty="0">
                <a:solidFill>
                  <a:schemeClr val="tx1"/>
                </a:solidFill>
                <a:latin typeface="Calibri" panose="020F0502020204030204" pitchFamily="34" charset="0"/>
                <a:cs typeface="Calibri" panose="020F0502020204030204" pitchFamily="34" charset="0"/>
              </a:rPr>
              <a:t>whether you think these are real or fake</a:t>
            </a:r>
          </a:p>
          <a:p>
            <a:pPr lvl="1">
              <a:lnSpc>
                <a:spcPct val="100000"/>
              </a:lnSpc>
              <a:spcBef>
                <a:spcPts val="0"/>
              </a:spcBef>
              <a:spcAft>
                <a:spcPts val="600"/>
              </a:spcAft>
            </a:pPr>
            <a:r>
              <a:rPr lang="en-GB" sz="1600" dirty="0">
                <a:solidFill>
                  <a:schemeClr val="tx1"/>
                </a:solidFill>
                <a:latin typeface="Calibri" panose="020F0502020204030204" pitchFamily="34" charset="0"/>
                <a:cs typeface="Calibri" panose="020F0502020204030204" pitchFamily="34" charset="0"/>
              </a:rPr>
              <a:t>not telling exam boards or your school/college about exam information being shared. </a:t>
            </a:r>
          </a:p>
        </p:txBody>
      </p:sp>
    </p:spTree>
    <p:extLst>
      <p:ext uri="{BB962C8B-B14F-4D97-AF65-F5344CB8AC3E}">
        <p14:creationId xmlns:p14="http://schemas.microsoft.com/office/powerpoint/2010/main" val="2520734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1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latin typeface="Calibri"/>
                <a:ea typeface="Calibri"/>
                <a:cs typeface="Calibri"/>
                <a:sym typeface="Calibri"/>
              </a:rPr>
              <a:t>Malpractice</a:t>
            </a:r>
            <a:endParaRPr dirty="0">
              <a:latin typeface="Calibri"/>
              <a:ea typeface="Calibri"/>
              <a:cs typeface="Calibri"/>
              <a:sym typeface="Calibri"/>
            </a:endParaRPr>
          </a:p>
        </p:txBody>
      </p:sp>
      <p:sp>
        <p:nvSpPr>
          <p:cNvPr id="121" name="Google Shape;121;p11"/>
          <p:cNvSpPr txBox="1">
            <a:spLocks noGrp="1"/>
          </p:cNvSpPr>
          <p:nvPr>
            <p:ph type="body" idx="1"/>
          </p:nvPr>
        </p:nvSpPr>
        <p:spPr>
          <a:xfrm>
            <a:off x="311700" y="1017726"/>
            <a:ext cx="8520600" cy="4015668"/>
          </a:xfrm>
          <a:prstGeom prst="rect">
            <a:avLst/>
          </a:prstGeom>
          <a:noFill/>
          <a:ln>
            <a:noFill/>
          </a:ln>
        </p:spPr>
        <p:txBody>
          <a:bodyPr spcFirstLastPara="1" wrap="square" lIns="91425" tIns="91425" rIns="91425" bIns="91425" anchor="t" anchorCtr="0">
            <a:noAutofit/>
          </a:bodyPr>
          <a:lstStyle/>
          <a:p>
            <a:pPr marL="0" lvl="0" indent="0" algn="ctr" rtl="0">
              <a:lnSpc>
                <a:spcPct val="100000"/>
              </a:lnSpc>
              <a:buSzPts val="1800"/>
              <a:buNone/>
            </a:pPr>
            <a:r>
              <a:rPr lang="en-GB" dirty="0">
                <a:solidFill>
                  <a:srgbClr val="000000"/>
                </a:solidFill>
                <a:latin typeface="Calibri"/>
                <a:ea typeface="Calibri"/>
                <a:cs typeface="Calibri"/>
                <a:sym typeface="Calibri"/>
              </a:rPr>
              <a:t>There are severe penalties for malpractice.</a:t>
            </a:r>
          </a:p>
          <a:p>
            <a:pPr marL="0" lvl="0" indent="0" algn="ctr" rtl="0">
              <a:lnSpc>
                <a:spcPct val="100000"/>
              </a:lnSpc>
              <a:buSzPts val="1800"/>
              <a:buNone/>
            </a:pPr>
            <a:r>
              <a:rPr lang="en-GB" b="1" dirty="0">
                <a:solidFill>
                  <a:srgbClr val="FF0000"/>
                </a:solidFill>
                <a:latin typeface="Calibri"/>
                <a:ea typeface="Calibri"/>
                <a:cs typeface="Calibri"/>
                <a:sym typeface="Calibri"/>
              </a:rPr>
              <a:t>You could be disqualified from your exams.</a:t>
            </a:r>
            <a:endParaRPr b="1" dirty="0">
              <a:solidFill>
                <a:srgbClr val="FF0000"/>
              </a:solidFill>
              <a:latin typeface="Calibri"/>
              <a:ea typeface="Calibri"/>
              <a:cs typeface="Calibri"/>
              <a:sym typeface="Calibri"/>
            </a:endParaRPr>
          </a:p>
          <a:p>
            <a:pPr marL="0" lvl="0" indent="0" algn="l" rtl="0">
              <a:lnSpc>
                <a:spcPct val="100000"/>
              </a:lnSpc>
              <a:buSzPts val="1800"/>
              <a:buNone/>
            </a:pPr>
            <a:endParaRPr lang="en-GB" dirty="0">
              <a:solidFill>
                <a:srgbClr val="000000"/>
              </a:solidFill>
              <a:latin typeface="Calibri"/>
              <a:ea typeface="Calibri"/>
              <a:cs typeface="Calibri"/>
              <a:sym typeface="Calibri"/>
            </a:endParaRPr>
          </a:p>
          <a:p>
            <a:pPr marL="0" lvl="0" indent="0" algn="l" rtl="0">
              <a:lnSpc>
                <a:spcPct val="100000"/>
              </a:lnSpc>
              <a:buSzPts val="1800"/>
              <a:buNone/>
            </a:pPr>
            <a:r>
              <a:rPr lang="en-GB" dirty="0">
                <a:solidFill>
                  <a:srgbClr val="000000"/>
                </a:solidFill>
                <a:latin typeface="Calibri"/>
                <a:ea typeface="Calibri"/>
                <a:cs typeface="Calibri"/>
                <a:sym typeface="Calibri"/>
              </a:rPr>
              <a:t>Examples of malpractice:</a:t>
            </a:r>
          </a:p>
          <a:p>
            <a:pPr marL="0" lvl="0" indent="0" algn="l" rtl="0">
              <a:lnSpc>
                <a:spcPct val="100000"/>
              </a:lnSpc>
              <a:buSzPts val="1800"/>
              <a:buNone/>
            </a:pPr>
            <a:endParaRPr dirty="0">
              <a:solidFill>
                <a:srgbClr val="000000"/>
              </a:solidFill>
              <a:latin typeface="Calibri"/>
              <a:ea typeface="Calibri"/>
              <a:cs typeface="Calibri"/>
              <a:sym typeface="Calibri"/>
            </a:endParaRPr>
          </a:p>
          <a:p>
            <a:pPr marL="457200" lvl="0" indent="-342900" algn="l" rtl="0">
              <a:lnSpc>
                <a:spcPct val="100000"/>
              </a:lnSpc>
              <a:buClr>
                <a:srgbClr val="000000"/>
              </a:buClr>
              <a:buSzPts val="1800"/>
              <a:buChar char="●"/>
            </a:pPr>
            <a:r>
              <a:rPr lang="en-GB" dirty="0">
                <a:solidFill>
                  <a:srgbClr val="000000"/>
                </a:solidFill>
                <a:latin typeface="Calibri"/>
                <a:ea typeface="Calibri"/>
                <a:cs typeface="Calibri"/>
                <a:sym typeface="Calibri"/>
              </a:rPr>
              <a:t>Possession of a mobile phone or smart enabled device - even if switched off</a:t>
            </a:r>
            <a:endParaRPr dirty="0">
              <a:solidFill>
                <a:srgbClr val="000000"/>
              </a:solidFill>
              <a:latin typeface="Calibri"/>
              <a:ea typeface="Calibri"/>
              <a:cs typeface="Calibri"/>
              <a:sym typeface="Calibri"/>
            </a:endParaRPr>
          </a:p>
          <a:p>
            <a:pPr marL="457200" lvl="0" indent="-342900" algn="l" rtl="0">
              <a:lnSpc>
                <a:spcPct val="100000"/>
              </a:lnSpc>
              <a:buClr>
                <a:srgbClr val="000000"/>
              </a:buClr>
              <a:buSzPts val="1800"/>
              <a:buFont typeface="Calibri"/>
              <a:buChar char="●"/>
            </a:pPr>
            <a:r>
              <a:rPr lang="en-GB" dirty="0">
                <a:solidFill>
                  <a:srgbClr val="000000"/>
                </a:solidFill>
                <a:latin typeface="Calibri"/>
                <a:ea typeface="Calibri"/>
                <a:cs typeface="Calibri"/>
                <a:sym typeface="Calibri"/>
              </a:rPr>
              <a:t>Writing/drawing obscene material</a:t>
            </a:r>
            <a:endParaRPr dirty="0">
              <a:solidFill>
                <a:srgbClr val="000000"/>
              </a:solidFill>
              <a:latin typeface="Calibri"/>
              <a:ea typeface="Calibri"/>
              <a:cs typeface="Calibri"/>
              <a:sym typeface="Calibri"/>
            </a:endParaRPr>
          </a:p>
          <a:p>
            <a:pPr marL="457200" lvl="0" indent="-342900" algn="l" rtl="0">
              <a:lnSpc>
                <a:spcPct val="100000"/>
              </a:lnSpc>
              <a:buClr>
                <a:srgbClr val="000000"/>
              </a:buClr>
              <a:buSzPts val="1800"/>
              <a:buFont typeface="Calibri"/>
              <a:buChar char="●"/>
            </a:pPr>
            <a:r>
              <a:rPr lang="en-GB" dirty="0">
                <a:solidFill>
                  <a:srgbClr val="000000"/>
                </a:solidFill>
                <a:latin typeface="Calibri"/>
                <a:ea typeface="Calibri"/>
                <a:cs typeface="Calibri"/>
                <a:sym typeface="Calibri"/>
              </a:rPr>
              <a:t>Talking/disrupting others</a:t>
            </a:r>
            <a:endParaRPr dirty="0">
              <a:solidFill>
                <a:srgbClr val="000000"/>
              </a:solidFill>
              <a:latin typeface="Calibri"/>
              <a:ea typeface="Calibri"/>
              <a:cs typeface="Calibri"/>
              <a:sym typeface="Calibri"/>
            </a:endParaRPr>
          </a:p>
          <a:p>
            <a:pPr marL="457200" lvl="0" indent="-342900" algn="l" rtl="0">
              <a:lnSpc>
                <a:spcPct val="100000"/>
              </a:lnSpc>
              <a:buClr>
                <a:srgbClr val="000000"/>
              </a:buClr>
              <a:buSzPts val="1800"/>
              <a:buFont typeface="Calibri"/>
              <a:buChar char="●"/>
            </a:pPr>
            <a:r>
              <a:rPr lang="en-GB" dirty="0">
                <a:solidFill>
                  <a:srgbClr val="000000"/>
                </a:solidFill>
                <a:latin typeface="Calibri"/>
                <a:ea typeface="Calibri"/>
                <a:cs typeface="Calibri"/>
                <a:sym typeface="Calibri"/>
              </a:rPr>
              <a:t>Possession of notes</a:t>
            </a:r>
            <a:endParaRPr dirty="0">
              <a:solidFill>
                <a:srgbClr val="000000"/>
              </a:solidFill>
              <a:latin typeface="Calibri"/>
              <a:ea typeface="Calibri"/>
              <a:cs typeface="Calibri"/>
              <a:sym typeface="Calibri"/>
            </a:endParaRPr>
          </a:p>
          <a:p>
            <a:pPr marL="457200" lvl="0" indent="-342900" algn="l" rtl="0">
              <a:lnSpc>
                <a:spcPct val="100000"/>
              </a:lnSpc>
              <a:buClr>
                <a:srgbClr val="000000"/>
              </a:buClr>
              <a:buSzPts val="1800"/>
              <a:buFont typeface="Calibri"/>
              <a:buChar char="●"/>
            </a:pPr>
            <a:r>
              <a:rPr lang="en-GB" dirty="0">
                <a:solidFill>
                  <a:srgbClr val="000000"/>
                </a:solidFill>
                <a:latin typeface="Calibri"/>
                <a:ea typeface="Calibri"/>
                <a:cs typeface="Calibri"/>
                <a:sym typeface="Calibri"/>
              </a:rPr>
              <a:t>Writing on hands/skins</a:t>
            </a:r>
            <a:endParaRPr dirty="0"/>
          </a:p>
          <a:p>
            <a:pPr marL="457200" lvl="0" indent="-342900" algn="l" rtl="0">
              <a:lnSpc>
                <a:spcPct val="100000"/>
              </a:lnSpc>
              <a:buClr>
                <a:srgbClr val="000000"/>
              </a:buClr>
              <a:buSzPts val="1800"/>
              <a:buFont typeface="Calibri"/>
              <a:buChar char="●"/>
            </a:pPr>
            <a:r>
              <a:rPr lang="en-GB" dirty="0">
                <a:solidFill>
                  <a:srgbClr val="000000"/>
                </a:solidFill>
                <a:latin typeface="Calibri"/>
                <a:ea typeface="Calibri"/>
                <a:cs typeface="Calibri"/>
                <a:sym typeface="Calibri"/>
              </a:rPr>
              <a:t>Possession of a Watch</a:t>
            </a:r>
          </a:p>
          <a:p>
            <a:pPr marL="457200" lvl="0" indent="-342900" algn="l" rtl="0">
              <a:lnSpc>
                <a:spcPct val="100000"/>
              </a:lnSpc>
              <a:buClr>
                <a:srgbClr val="000000"/>
              </a:buClr>
              <a:buSzPts val="1800"/>
              <a:buFont typeface="Calibri"/>
              <a:buChar char="●"/>
            </a:pPr>
            <a:r>
              <a:rPr lang="en-GB" dirty="0">
                <a:solidFill>
                  <a:srgbClr val="000000"/>
                </a:solidFill>
                <a:latin typeface="Calibri"/>
                <a:ea typeface="Calibri"/>
                <a:cs typeface="Calibri"/>
                <a:sym typeface="Calibri"/>
              </a:rPr>
              <a:t>Offensive Language</a:t>
            </a:r>
          </a:p>
          <a:p>
            <a:pPr marL="114300" lvl="0" indent="0" algn="l" rtl="0">
              <a:lnSpc>
                <a:spcPct val="100000"/>
              </a:lnSpc>
              <a:buClr>
                <a:srgbClr val="000000"/>
              </a:buClr>
              <a:buSzPts val="1800"/>
              <a:buNone/>
            </a:pPr>
            <a:endParaRPr dirty="0">
              <a:solidFill>
                <a:srgbClr val="000000"/>
              </a:solidFill>
              <a:latin typeface="Calibri"/>
              <a:ea typeface="Calibri"/>
              <a:cs typeface="Calibri"/>
              <a:sym typeface="Calibri"/>
            </a:endParaRPr>
          </a:p>
          <a:p>
            <a:pPr marL="0" lvl="0" indent="0" algn="ctr" rtl="0">
              <a:lnSpc>
                <a:spcPct val="100000"/>
              </a:lnSpc>
              <a:buSzPts val="1800"/>
              <a:buNone/>
            </a:pPr>
            <a:r>
              <a:rPr lang="en-GB" b="1" dirty="0">
                <a:solidFill>
                  <a:srgbClr val="FF0000"/>
                </a:solidFill>
                <a:latin typeface="Calibri"/>
                <a:ea typeface="Calibri"/>
                <a:cs typeface="Calibri"/>
                <a:sym typeface="Calibri"/>
              </a:rPr>
              <a:t>Please check your pockets before you go into every exam</a:t>
            </a:r>
            <a:endParaRPr b="1" dirty="0">
              <a:solidFill>
                <a:srgbClr val="FF0000"/>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latin typeface="Calibri"/>
                <a:ea typeface="Calibri"/>
                <a:cs typeface="Calibri"/>
                <a:sym typeface="Calibri"/>
              </a:rPr>
              <a:t>Consequences of Malpractice</a:t>
            </a:r>
            <a:endParaRPr dirty="0">
              <a:latin typeface="Calibri"/>
              <a:ea typeface="Calibri"/>
              <a:cs typeface="Calibri"/>
              <a:sym typeface="Calibri"/>
            </a:endParaRPr>
          </a:p>
        </p:txBody>
      </p:sp>
      <p:sp>
        <p:nvSpPr>
          <p:cNvPr id="127" name="Google Shape;127;p12"/>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p>
            <a:pPr marL="114300" lvl="0" indent="0">
              <a:buClr>
                <a:srgbClr val="000000"/>
              </a:buClr>
              <a:buNone/>
            </a:pPr>
            <a:r>
              <a:rPr lang="en-GB" dirty="0">
                <a:solidFill>
                  <a:srgbClr val="000000"/>
                </a:solidFill>
                <a:latin typeface="Calibri"/>
                <a:ea typeface="Calibri"/>
                <a:cs typeface="Calibri"/>
                <a:sym typeface="Calibri"/>
              </a:rPr>
              <a:t>If you are caught or suspected of committing malpractice, then an investigation will take place, we are obliged to report it to the Exam Boards and they will make the decision on sanction.</a:t>
            </a:r>
          </a:p>
          <a:p>
            <a:pPr marL="114300" lvl="0" indent="0" algn="l" rtl="0">
              <a:lnSpc>
                <a:spcPct val="115000"/>
              </a:lnSpc>
              <a:spcBef>
                <a:spcPts val="0"/>
              </a:spcBef>
              <a:spcAft>
                <a:spcPts val="0"/>
              </a:spcAft>
              <a:buClr>
                <a:srgbClr val="000000"/>
              </a:buClr>
              <a:buSzPts val="1800"/>
              <a:buNone/>
            </a:pPr>
            <a:endParaRPr lang="en-GB" dirty="0">
              <a:solidFill>
                <a:srgbClr val="000000"/>
              </a:solidFill>
              <a:latin typeface="Calibri"/>
              <a:ea typeface="Calibri"/>
              <a:cs typeface="Calibri"/>
              <a:sym typeface="Calibri"/>
            </a:endParaRPr>
          </a:p>
          <a:p>
            <a:pPr marL="457200" lvl="0" indent="-342900" algn="l" rtl="0">
              <a:lnSpc>
                <a:spcPct val="115000"/>
              </a:lnSpc>
              <a:spcBef>
                <a:spcPts val="0"/>
              </a:spcBef>
              <a:spcAft>
                <a:spcPts val="0"/>
              </a:spcAft>
              <a:buClr>
                <a:srgbClr val="000000"/>
              </a:buClr>
              <a:buSzPts val="1800"/>
              <a:buFont typeface="Calibri"/>
              <a:buChar char="●"/>
            </a:pPr>
            <a:r>
              <a:rPr lang="en-GB" dirty="0">
                <a:solidFill>
                  <a:srgbClr val="000000"/>
                </a:solidFill>
                <a:latin typeface="Calibri"/>
                <a:ea typeface="Calibri"/>
                <a:cs typeface="Calibri"/>
                <a:sym typeface="Calibri"/>
              </a:rPr>
              <a:t>Written warning</a:t>
            </a:r>
            <a:endParaRPr dirty="0">
              <a:solidFill>
                <a:srgbClr val="000000"/>
              </a:solidFill>
              <a:latin typeface="Calibri"/>
              <a:ea typeface="Calibri"/>
              <a:cs typeface="Calibri"/>
              <a:sym typeface="Calibri"/>
            </a:endParaRPr>
          </a:p>
          <a:p>
            <a:pPr marL="457200" lvl="0" indent="-342900" algn="l" rtl="0">
              <a:lnSpc>
                <a:spcPct val="115000"/>
              </a:lnSpc>
              <a:spcBef>
                <a:spcPts val="0"/>
              </a:spcBef>
              <a:spcAft>
                <a:spcPts val="0"/>
              </a:spcAft>
              <a:buClr>
                <a:srgbClr val="000000"/>
              </a:buClr>
              <a:buSzPts val="1800"/>
              <a:buFont typeface="Calibri"/>
              <a:buChar char="●"/>
            </a:pPr>
            <a:r>
              <a:rPr lang="en-GB" dirty="0">
                <a:solidFill>
                  <a:srgbClr val="000000"/>
                </a:solidFill>
                <a:latin typeface="Calibri"/>
                <a:ea typeface="Calibri"/>
                <a:cs typeface="Calibri"/>
                <a:sym typeface="Calibri"/>
              </a:rPr>
              <a:t>Loss of marks for that paper</a:t>
            </a:r>
            <a:endParaRPr dirty="0">
              <a:solidFill>
                <a:srgbClr val="000000"/>
              </a:solidFill>
              <a:latin typeface="Calibri"/>
              <a:ea typeface="Calibri"/>
              <a:cs typeface="Calibri"/>
              <a:sym typeface="Calibri"/>
            </a:endParaRPr>
          </a:p>
          <a:p>
            <a:pPr marL="457200" lvl="0" indent="-342900" algn="l" rtl="0">
              <a:lnSpc>
                <a:spcPct val="115000"/>
              </a:lnSpc>
              <a:spcBef>
                <a:spcPts val="0"/>
              </a:spcBef>
              <a:spcAft>
                <a:spcPts val="0"/>
              </a:spcAft>
              <a:buClr>
                <a:srgbClr val="000000"/>
              </a:buClr>
              <a:buSzPts val="1800"/>
              <a:buFont typeface="Calibri"/>
              <a:buChar char="●"/>
            </a:pPr>
            <a:r>
              <a:rPr lang="en-GB" dirty="0">
                <a:solidFill>
                  <a:srgbClr val="000000"/>
                </a:solidFill>
                <a:latin typeface="Calibri"/>
                <a:ea typeface="Calibri"/>
                <a:cs typeface="Calibri"/>
                <a:sym typeface="Calibri"/>
              </a:rPr>
              <a:t>Loss of marks for that subject</a:t>
            </a:r>
            <a:endParaRPr dirty="0">
              <a:solidFill>
                <a:srgbClr val="000000"/>
              </a:solidFill>
              <a:latin typeface="Calibri"/>
              <a:ea typeface="Calibri"/>
              <a:cs typeface="Calibri"/>
              <a:sym typeface="Calibri"/>
            </a:endParaRPr>
          </a:p>
          <a:p>
            <a:pPr marL="457200" lvl="0" indent="-342900" algn="l" rtl="0">
              <a:lnSpc>
                <a:spcPct val="115000"/>
              </a:lnSpc>
              <a:spcBef>
                <a:spcPts val="0"/>
              </a:spcBef>
              <a:spcAft>
                <a:spcPts val="0"/>
              </a:spcAft>
              <a:buClr>
                <a:srgbClr val="000000"/>
              </a:buClr>
              <a:buSzPts val="1800"/>
              <a:buFont typeface="Calibri"/>
              <a:buChar char="●"/>
            </a:pPr>
            <a:r>
              <a:rPr lang="en-GB" dirty="0">
                <a:solidFill>
                  <a:srgbClr val="000000"/>
                </a:solidFill>
                <a:latin typeface="Calibri"/>
                <a:ea typeface="Calibri"/>
                <a:cs typeface="Calibri"/>
                <a:sym typeface="Calibri"/>
              </a:rPr>
              <a:t>Loss of marks for all exams with the that exam board</a:t>
            </a:r>
            <a:endParaRPr dirty="0">
              <a:solidFill>
                <a:srgbClr val="000000"/>
              </a:solidFill>
              <a:latin typeface="Calibri"/>
              <a:ea typeface="Calibri"/>
              <a:cs typeface="Calibri"/>
              <a:sym typeface="Calibri"/>
            </a:endParaRPr>
          </a:p>
          <a:p>
            <a:pPr marL="457200" lvl="0" indent="-342900" algn="l" rtl="0">
              <a:lnSpc>
                <a:spcPct val="115000"/>
              </a:lnSpc>
              <a:spcBef>
                <a:spcPts val="0"/>
              </a:spcBef>
              <a:spcAft>
                <a:spcPts val="0"/>
              </a:spcAft>
              <a:buClr>
                <a:srgbClr val="000000"/>
              </a:buClr>
              <a:buSzPts val="1800"/>
              <a:buFont typeface="Calibri"/>
              <a:buChar char="●"/>
            </a:pPr>
            <a:r>
              <a:rPr lang="en-GB" dirty="0">
                <a:solidFill>
                  <a:srgbClr val="000000"/>
                </a:solidFill>
                <a:latin typeface="Calibri"/>
                <a:ea typeface="Calibri"/>
                <a:cs typeface="Calibri"/>
                <a:sym typeface="Calibri"/>
              </a:rPr>
              <a:t>All exams cancelled for all exam boards</a:t>
            </a:r>
            <a:endParaRPr dirty="0">
              <a:solidFill>
                <a:srgbClr val="000000"/>
              </a:solidFill>
              <a:latin typeface="Calibri"/>
              <a:ea typeface="Calibri"/>
              <a:cs typeface="Calibri"/>
              <a:sym typeface="Calibri"/>
            </a:endParaRPr>
          </a:p>
          <a:p>
            <a:pPr marL="457200" lvl="0" indent="-342900" algn="l" rtl="0">
              <a:lnSpc>
                <a:spcPct val="115000"/>
              </a:lnSpc>
              <a:spcBef>
                <a:spcPts val="0"/>
              </a:spcBef>
              <a:spcAft>
                <a:spcPts val="0"/>
              </a:spcAft>
              <a:buClr>
                <a:srgbClr val="000000"/>
              </a:buClr>
              <a:buSzPts val="1800"/>
              <a:buFont typeface="Calibri"/>
              <a:buChar char="●"/>
            </a:pPr>
            <a:r>
              <a:rPr lang="en-GB" dirty="0">
                <a:solidFill>
                  <a:srgbClr val="000000"/>
                </a:solidFill>
                <a:latin typeface="Calibri"/>
                <a:ea typeface="Calibri"/>
                <a:cs typeface="Calibri"/>
                <a:sym typeface="Calibri"/>
              </a:rPr>
              <a:t>Banned from taking exams for 1-5 years</a:t>
            </a:r>
            <a:endParaRPr dirty="0">
              <a:solidFill>
                <a:srgbClr val="000000"/>
              </a:solidFill>
              <a:latin typeface="Calibri"/>
              <a:ea typeface="Calibri"/>
              <a:cs typeface="Calibri"/>
              <a:sym typeface="Calibri"/>
            </a:endParaRPr>
          </a:p>
        </p:txBody>
      </p:sp>
      <p:sp>
        <p:nvSpPr>
          <p:cNvPr id="128" name="Google Shape;128;p12"/>
          <p:cNvSpPr txBox="1"/>
          <p:nvPr/>
        </p:nvSpPr>
        <p:spPr>
          <a:xfrm>
            <a:off x="6082018" y="2592198"/>
            <a:ext cx="2750282" cy="1785074"/>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600"/>
              <a:buFont typeface="Arial"/>
              <a:buNone/>
            </a:pPr>
            <a:r>
              <a:rPr lang="en-GB" sz="1800" b="1" i="0" dirty="0">
                <a:solidFill>
                  <a:srgbClr val="FF0000"/>
                </a:solidFill>
                <a:effectLst/>
                <a:latin typeface="Google Sans"/>
              </a:rPr>
              <a:t>4,895 cases of malpractice involving students were proven and penalised in 2023. </a:t>
            </a:r>
            <a:endParaRPr b="1" i="0" u="none" strike="noStrike" cap="none" dirty="0">
              <a:solidFill>
                <a:srgbClr val="FF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600"/>
              <a:buFont typeface="Arial"/>
              <a:buNone/>
            </a:pPr>
            <a:r>
              <a:rPr lang="en-GB" sz="1600" b="1" i="0" u="none" strike="noStrike" cap="none" dirty="0">
                <a:solidFill>
                  <a:srgbClr val="FF0000"/>
                </a:solidFill>
                <a:latin typeface="Arial"/>
                <a:ea typeface="Arial"/>
                <a:cs typeface="Arial"/>
                <a:sym typeface="Arial"/>
              </a:rPr>
              <a:t>44.5% of those were due to mobile phones</a:t>
            </a:r>
            <a:endParaRPr sz="1600" b="1" i="0" u="none" strike="noStrike" cap="none" dirty="0">
              <a:solidFill>
                <a:srgbClr val="FF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latin typeface="Calibri"/>
                <a:ea typeface="Calibri"/>
                <a:cs typeface="Calibri"/>
                <a:sym typeface="Calibri"/>
              </a:rPr>
              <a:t>Unauthorised Items</a:t>
            </a:r>
            <a:endParaRPr dirty="0">
              <a:latin typeface="Calibri"/>
              <a:ea typeface="Calibri"/>
              <a:cs typeface="Calibri"/>
              <a:sym typeface="Calibri"/>
            </a:endParaRPr>
          </a:p>
        </p:txBody>
      </p:sp>
      <p:sp>
        <p:nvSpPr>
          <p:cNvPr id="134" name="Google Shape;134;p13"/>
          <p:cNvSpPr txBox="1">
            <a:spLocks noGrp="1"/>
          </p:cNvSpPr>
          <p:nvPr>
            <p:ph type="body" idx="1"/>
          </p:nvPr>
        </p:nvSpPr>
        <p:spPr>
          <a:xfrm>
            <a:off x="311700" y="1152474"/>
            <a:ext cx="8520600" cy="3809269"/>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800"/>
              <a:buNone/>
            </a:pPr>
            <a:r>
              <a:rPr lang="en-GB" dirty="0">
                <a:solidFill>
                  <a:schemeClr val="dk1"/>
                </a:solidFill>
                <a:latin typeface="Calibri"/>
                <a:ea typeface="Calibri"/>
                <a:cs typeface="Calibri"/>
                <a:sym typeface="Calibri"/>
              </a:rPr>
              <a:t>The following are not allowed in the exam room:</a:t>
            </a:r>
            <a:endParaRPr dirty="0">
              <a:solidFill>
                <a:schemeClr val="dk1"/>
              </a:solidFill>
              <a:latin typeface="Calibri"/>
              <a:ea typeface="Calibri"/>
              <a:cs typeface="Calibri"/>
              <a:sym typeface="Calibri"/>
            </a:endParaRPr>
          </a:p>
          <a:p>
            <a:pPr marL="457200" lvl="0" indent="-342900" algn="l" rtl="0">
              <a:lnSpc>
                <a:spcPct val="115000"/>
              </a:lnSpc>
              <a:spcBef>
                <a:spcPts val="1600"/>
              </a:spcBef>
              <a:spcAft>
                <a:spcPts val="0"/>
              </a:spcAft>
              <a:buClr>
                <a:schemeClr val="dk1"/>
              </a:buClr>
              <a:buSzPts val="1800"/>
              <a:buFont typeface="Calibri"/>
              <a:buChar char="●"/>
            </a:pPr>
            <a:r>
              <a:rPr lang="en-GB" dirty="0">
                <a:solidFill>
                  <a:schemeClr val="dk1"/>
                </a:solidFill>
                <a:latin typeface="Calibri"/>
                <a:ea typeface="Calibri"/>
                <a:cs typeface="Calibri"/>
                <a:sym typeface="Calibri"/>
              </a:rPr>
              <a:t>Mobile phones, other smart enabled device, watches</a:t>
            </a:r>
            <a:endParaRPr dirty="0">
              <a:solidFill>
                <a:schemeClr val="dk1"/>
              </a:solidFill>
              <a:latin typeface="Calibri"/>
              <a:ea typeface="Calibri"/>
              <a:cs typeface="Calibri"/>
              <a:sym typeface="Calibri"/>
            </a:endParaRPr>
          </a:p>
          <a:p>
            <a:pPr marL="457200" lvl="0" indent="-342900" algn="l" rtl="0">
              <a:lnSpc>
                <a:spcPct val="115000"/>
              </a:lnSpc>
              <a:spcBef>
                <a:spcPts val="0"/>
              </a:spcBef>
              <a:spcAft>
                <a:spcPts val="0"/>
              </a:spcAft>
              <a:buClr>
                <a:schemeClr val="dk1"/>
              </a:buClr>
              <a:buSzPts val="1800"/>
              <a:buFont typeface="Calibri"/>
              <a:buChar char="●"/>
            </a:pPr>
            <a:r>
              <a:rPr lang="en-GB" dirty="0">
                <a:solidFill>
                  <a:schemeClr val="dk1"/>
                </a:solidFill>
                <a:latin typeface="Calibri"/>
                <a:ea typeface="Calibri"/>
                <a:cs typeface="Calibri"/>
                <a:sym typeface="Calibri"/>
              </a:rPr>
              <a:t>Non transparent water bottles/pencil cases</a:t>
            </a:r>
            <a:endParaRPr dirty="0">
              <a:solidFill>
                <a:schemeClr val="dk1"/>
              </a:solidFill>
              <a:latin typeface="Calibri"/>
              <a:ea typeface="Calibri"/>
              <a:cs typeface="Calibri"/>
              <a:sym typeface="Calibri"/>
            </a:endParaRPr>
          </a:p>
          <a:p>
            <a:pPr marL="457200" lvl="0" indent="-342900" algn="l" rtl="0">
              <a:lnSpc>
                <a:spcPct val="115000"/>
              </a:lnSpc>
              <a:spcBef>
                <a:spcPts val="0"/>
              </a:spcBef>
              <a:spcAft>
                <a:spcPts val="0"/>
              </a:spcAft>
              <a:buClr>
                <a:schemeClr val="dk1"/>
              </a:buClr>
              <a:buSzPts val="1800"/>
              <a:buFont typeface="Calibri"/>
              <a:buChar char="●"/>
            </a:pPr>
            <a:r>
              <a:rPr lang="en-GB" dirty="0">
                <a:solidFill>
                  <a:schemeClr val="dk1"/>
                </a:solidFill>
                <a:latin typeface="Calibri"/>
                <a:ea typeface="Calibri"/>
                <a:cs typeface="Calibri"/>
                <a:sym typeface="Calibri"/>
              </a:rPr>
              <a:t>Gel Pens</a:t>
            </a:r>
            <a:endParaRPr dirty="0">
              <a:solidFill>
                <a:schemeClr val="dk1"/>
              </a:solidFill>
              <a:latin typeface="Calibri"/>
              <a:ea typeface="Calibri"/>
              <a:cs typeface="Calibri"/>
              <a:sym typeface="Calibri"/>
            </a:endParaRPr>
          </a:p>
          <a:p>
            <a:pPr marL="457200" lvl="0" indent="-342900" algn="l" rtl="0">
              <a:lnSpc>
                <a:spcPct val="115000"/>
              </a:lnSpc>
              <a:spcBef>
                <a:spcPts val="0"/>
              </a:spcBef>
              <a:spcAft>
                <a:spcPts val="0"/>
              </a:spcAft>
              <a:buClr>
                <a:schemeClr val="dk1"/>
              </a:buClr>
              <a:buSzPts val="1800"/>
              <a:buFont typeface="Calibri"/>
              <a:buChar char="●"/>
            </a:pPr>
            <a:r>
              <a:rPr lang="en-GB" dirty="0" err="1">
                <a:solidFill>
                  <a:schemeClr val="dk1"/>
                </a:solidFill>
                <a:latin typeface="Calibri"/>
                <a:ea typeface="Calibri"/>
                <a:cs typeface="Calibri"/>
                <a:sym typeface="Calibri"/>
              </a:rPr>
              <a:t>Tippex</a:t>
            </a:r>
            <a:endParaRPr dirty="0">
              <a:solidFill>
                <a:schemeClr val="dk1"/>
              </a:solidFill>
              <a:latin typeface="Calibri"/>
              <a:ea typeface="Calibri"/>
              <a:cs typeface="Calibri"/>
              <a:sym typeface="Calibri"/>
            </a:endParaRPr>
          </a:p>
          <a:p>
            <a:pPr marL="457200" lvl="0" indent="-342900" algn="l" rtl="0">
              <a:lnSpc>
                <a:spcPct val="115000"/>
              </a:lnSpc>
              <a:spcBef>
                <a:spcPts val="0"/>
              </a:spcBef>
              <a:spcAft>
                <a:spcPts val="0"/>
              </a:spcAft>
              <a:buClr>
                <a:schemeClr val="dk1"/>
              </a:buClr>
              <a:buSzPts val="1800"/>
              <a:buFont typeface="Calibri"/>
              <a:buChar char="●"/>
            </a:pPr>
            <a:r>
              <a:rPr lang="en-GB" dirty="0">
                <a:solidFill>
                  <a:schemeClr val="dk1"/>
                </a:solidFill>
                <a:latin typeface="Calibri"/>
                <a:ea typeface="Calibri"/>
                <a:cs typeface="Calibri"/>
                <a:sym typeface="Calibri"/>
              </a:rPr>
              <a:t>Earphones/plugs</a:t>
            </a:r>
            <a:endParaRPr dirty="0">
              <a:solidFill>
                <a:schemeClr val="dk1"/>
              </a:solidFill>
              <a:latin typeface="Calibri"/>
              <a:ea typeface="Calibri"/>
              <a:cs typeface="Calibri"/>
              <a:sym typeface="Calibri"/>
            </a:endParaRPr>
          </a:p>
          <a:p>
            <a:pPr marL="457200" lvl="0" indent="-342900" algn="l" rtl="0">
              <a:lnSpc>
                <a:spcPct val="115000"/>
              </a:lnSpc>
              <a:spcBef>
                <a:spcPts val="0"/>
              </a:spcBef>
              <a:spcAft>
                <a:spcPts val="0"/>
              </a:spcAft>
              <a:buClr>
                <a:schemeClr val="dk1"/>
              </a:buClr>
              <a:buSzPts val="1800"/>
              <a:buFont typeface="Calibri"/>
              <a:buChar char="●"/>
            </a:pPr>
            <a:r>
              <a:rPr lang="en-GB" dirty="0">
                <a:solidFill>
                  <a:schemeClr val="dk1"/>
                </a:solidFill>
                <a:latin typeface="Calibri"/>
                <a:ea typeface="Calibri"/>
                <a:cs typeface="Calibri"/>
                <a:sym typeface="Calibri"/>
              </a:rPr>
              <a:t>Food</a:t>
            </a:r>
            <a:endParaRPr dirty="0">
              <a:solidFill>
                <a:schemeClr val="dk1"/>
              </a:solidFill>
              <a:latin typeface="Calibri"/>
              <a:ea typeface="Calibri"/>
              <a:cs typeface="Calibri"/>
              <a:sym typeface="Calibri"/>
            </a:endParaRPr>
          </a:p>
          <a:p>
            <a:pPr marL="457200" lvl="0" indent="-342900" algn="l" rtl="0">
              <a:lnSpc>
                <a:spcPct val="115000"/>
              </a:lnSpc>
              <a:spcBef>
                <a:spcPts val="0"/>
              </a:spcBef>
              <a:spcAft>
                <a:spcPts val="0"/>
              </a:spcAft>
              <a:buClr>
                <a:schemeClr val="dk1"/>
              </a:buClr>
              <a:buSzPts val="1800"/>
              <a:buFont typeface="Calibri"/>
              <a:buChar char="●"/>
            </a:pPr>
            <a:r>
              <a:rPr lang="en-GB" dirty="0">
                <a:solidFill>
                  <a:schemeClr val="dk1"/>
                </a:solidFill>
                <a:latin typeface="Calibri"/>
                <a:ea typeface="Calibri"/>
                <a:cs typeface="Calibri"/>
                <a:sym typeface="Calibri"/>
              </a:rPr>
              <a:t>Writing on hands/skin</a:t>
            </a:r>
            <a:endParaRPr dirty="0">
              <a:solidFill>
                <a:schemeClr val="dk1"/>
              </a:solidFill>
              <a:latin typeface="Calibri"/>
              <a:ea typeface="Calibri"/>
              <a:cs typeface="Calibri"/>
              <a:sym typeface="Calibri"/>
            </a:endParaRPr>
          </a:p>
          <a:p>
            <a:pPr marL="457200" lvl="0" indent="-342900" algn="l" rtl="0">
              <a:lnSpc>
                <a:spcPct val="115000"/>
              </a:lnSpc>
              <a:spcBef>
                <a:spcPts val="0"/>
              </a:spcBef>
              <a:spcAft>
                <a:spcPts val="0"/>
              </a:spcAft>
              <a:buClr>
                <a:schemeClr val="dk1"/>
              </a:buClr>
              <a:buSzPts val="1800"/>
              <a:buFont typeface="Calibri"/>
              <a:buChar char="●"/>
            </a:pPr>
            <a:r>
              <a:rPr lang="en-GB" dirty="0">
                <a:solidFill>
                  <a:schemeClr val="dk1"/>
                </a:solidFill>
                <a:latin typeface="Calibri"/>
                <a:ea typeface="Calibri"/>
                <a:cs typeface="Calibri"/>
                <a:sym typeface="Calibri"/>
              </a:rPr>
              <a:t>Labels on water bottles</a:t>
            </a:r>
            <a:endParaRPr dirty="0">
              <a:solidFill>
                <a:schemeClr val="dk1"/>
              </a:solidFill>
              <a:latin typeface="Calibri"/>
              <a:ea typeface="Calibri"/>
              <a:cs typeface="Calibri"/>
              <a:sym typeface="Calibri"/>
            </a:endParaRPr>
          </a:p>
          <a:p>
            <a:pPr marL="457200" lvl="0" indent="-342900" algn="l" rtl="0">
              <a:lnSpc>
                <a:spcPct val="115000"/>
              </a:lnSpc>
              <a:spcBef>
                <a:spcPts val="0"/>
              </a:spcBef>
              <a:spcAft>
                <a:spcPts val="0"/>
              </a:spcAft>
              <a:buClr>
                <a:schemeClr val="dk1"/>
              </a:buClr>
              <a:buSzPts val="1800"/>
              <a:buFont typeface="Calibri"/>
              <a:buChar char="●"/>
            </a:pPr>
            <a:r>
              <a:rPr lang="en-GB" dirty="0">
                <a:solidFill>
                  <a:schemeClr val="dk1"/>
                </a:solidFill>
                <a:latin typeface="Calibri"/>
                <a:ea typeface="Calibri"/>
                <a:cs typeface="Calibri"/>
                <a:sym typeface="Calibri"/>
              </a:rPr>
              <a:t>Notes of any sort - check your pockets</a:t>
            </a:r>
            <a:endParaRPr dirty="0"/>
          </a:p>
          <a:p>
            <a:pPr marL="457200" lvl="0" indent="-342900" algn="l" rtl="0">
              <a:lnSpc>
                <a:spcPct val="115000"/>
              </a:lnSpc>
              <a:spcBef>
                <a:spcPts val="0"/>
              </a:spcBef>
              <a:spcAft>
                <a:spcPts val="0"/>
              </a:spcAft>
              <a:buClr>
                <a:schemeClr val="dk1"/>
              </a:buClr>
              <a:buSzPts val="1800"/>
              <a:buFont typeface="Calibri"/>
              <a:buChar char="●"/>
            </a:pPr>
            <a:r>
              <a:rPr lang="en-GB" dirty="0">
                <a:solidFill>
                  <a:schemeClr val="dk1"/>
                </a:solidFill>
                <a:latin typeface="Calibri"/>
                <a:ea typeface="Calibri"/>
                <a:cs typeface="Calibri"/>
                <a:sym typeface="Calibri"/>
              </a:rPr>
              <a:t>Watches</a:t>
            </a:r>
            <a:endParaRPr dirty="0">
              <a:solidFill>
                <a:schemeClr val="dk1"/>
              </a:solidFill>
              <a:latin typeface="Calibri"/>
              <a:ea typeface="Calibri"/>
              <a:cs typeface="Calibri"/>
              <a:sym typeface="Calibri"/>
            </a:endParaRPr>
          </a:p>
          <a:p>
            <a:pPr marL="457200" lvl="0" indent="0" algn="l" rtl="0">
              <a:lnSpc>
                <a:spcPct val="115000"/>
              </a:lnSpc>
              <a:spcBef>
                <a:spcPts val="1600"/>
              </a:spcBef>
              <a:spcAft>
                <a:spcPts val="1600"/>
              </a:spcAft>
              <a:buSzPts val="1800"/>
              <a:buNone/>
            </a:pPr>
            <a:endParaRPr dirty="0">
              <a:solidFill>
                <a:schemeClr val="dk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1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latin typeface="Calibri" panose="020F0502020204030204" pitchFamily="34" charset="0"/>
                <a:cs typeface="Calibri" panose="020F0502020204030204" pitchFamily="34" charset="0"/>
              </a:rPr>
              <a:t>If you are ill on the day of an exam</a:t>
            </a:r>
            <a:br>
              <a:rPr lang="en-GB" dirty="0"/>
            </a:br>
            <a:br>
              <a:rPr lang="en-GB" dirty="0"/>
            </a:br>
            <a:endParaRPr dirty="0"/>
          </a:p>
        </p:txBody>
      </p:sp>
      <p:sp>
        <p:nvSpPr>
          <p:cNvPr id="142" name="Google Shape;142;p14"/>
          <p:cNvSpPr txBox="1">
            <a:spLocks noGrp="1"/>
          </p:cNvSpPr>
          <p:nvPr>
            <p:ph type="body" idx="1"/>
          </p:nvPr>
        </p:nvSpPr>
        <p:spPr>
          <a:xfrm>
            <a:off x="311700" y="1152475"/>
            <a:ext cx="8637428" cy="3679584"/>
          </a:xfrm>
          <a:prstGeom prst="rect">
            <a:avLst/>
          </a:prstGeom>
          <a:noFill/>
          <a:ln>
            <a:noFill/>
          </a:ln>
        </p:spPr>
        <p:txBody>
          <a:bodyPr spcFirstLastPara="1" wrap="square" lIns="91425" tIns="91425" rIns="91425" bIns="91425" anchor="t" anchorCtr="0">
            <a:noAutofit/>
          </a:bodyPr>
          <a:lstStyle/>
          <a:p>
            <a:pPr>
              <a:lnSpc>
                <a:spcPct val="100000"/>
              </a:lnSpc>
              <a:spcAft>
                <a:spcPts val="600"/>
              </a:spcAft>
            </a:pPr>
            <a:r>
              <a:rPr lang="en-GB" sz="1600" dirty="0">
                <a:solidFill>
                  <a:schemeClr val="tx1"/>
                </a:solidFill>
                <a:latin typeface="Calibri" panose="020F0502020204030204" pitchFamily="34" charset="0"/>
                <a:cs typeface="Calibri" panose="020F0502020204030204" pitchFamily="34" charset="0"/>
              </a:rPr>
              <a:t>If you are feeling unwell on the day of your exam, we suggest you come into school and we can assess the situation when you arrive.</a:t>
            </a:r>
          </a:p>
          <a:p>
            <a:pPr>
              <a:lnSpc>
                <a:spcPct val="100000"/>
              </a:lnSpc>
              <a:spcAft>
                <a:spcPts val="600"/>
              </a:spcAft>
            </a:pPr>
            <a:r>
              <a:rPr lang="en-GB" sz="1600" dirty="0">
                <a:solidFill>
                  <a:schemeClr val="tx1"/>
                </a:solidFill>
                <a:latin typeface="Calibri" panose="020F0502020204030204" pitchFamily="34" charset="0"/>
                <a:cs typeface="Calibri" panose="020F0502020204030204" pitchFamily="34" charset="0"/>
              </a:rPr>
              <a:t>In most cases, it is better to take the exam if you can.</a:t>
            </a:r>
            <a:endParaRPr sz="2000" dirty="0">
              <a:solidFill>
                <a:schemeClr val="tx1"/>
              </a:solidFill>
              <a:latin typeface="Calibri" panose="020F0502020204030204" pitchFamily="34" charset="0"/>
              <a:cs typeface="Calibri" panose="020F0502020204030204" pitchFamily="34" charset="0"/>
            </a:endParaRPr>
          </a:p>
          <a:p>
            <a:pPr>
              <a:lnSpc>
                <a:spcPct val="100000"/>
              </a:lnSpc>
              <a:spcAft>
                <a:spcPts val="600"/>
              </a:spcAft>
            </a:pPr>
            <a:r>
              <a:rPr lang="en-GB" sz="1600" dirty="0">
                <a:solidFill>
                  <a:schemeClr val="tx1"/>
                </a:solidFill>
                <a:latin typeface="Calibri" panose="020F0502020204030204" pitchFamily="34" charset="0"/>
                <a:cs typeface="Calibri" panose="020F0502020204030204" pitchFamily="34" charset="0"/>
              </a:rPr>
              <a:t>You </a:t>
            </a:r>
            <a:r>
              <a:rPr lang="en-GB" sz="1600" b="1" u="sng" dirty="0">
                <a:solidFill>
                  <a:schemeClr val="tx1"/>
                </a:solidFill>
                <a:latin typeface="Calibri" panose="020F0502020204030204" pitchFamily="34" charset="0"/>
                <a:cs typeface="Calibri" panose="020F0502020204030204" pitchFamily="34" charset="0"/>
              </a:rPr>
              <a:t>CANNOT</a:t>
            </a:r>
            <a:r>
              <a:rPr lang="en-GB" sz="1600" dirty="0">
                <a:solidFill>
                  <a:schemeClr val="tx1"/>
                </a:solidFill>
                <a:latin typeface="Calibri" panose="020F0502020204030204" pitchFamily="34" charset="0"/>
                <a:cs typeface="Calibri" panose="020F0502020204030204" pitchFamily="34" charset="0"/>
              </a:rPr>
              <a:t> sit the exam at another time.</a:t>
            </a:r>
            <a:endParaRPr sz="2000" dirty="0">
              <a:solidFill>
                <a:schemeClr val="tx1"/>
              </a:solidFill>
              <a:latin typeface="Calibri" panose="020F0502020204030204" pitchFamily="34" charset="0"/>
              <a:cs typeface="Calibri" panose="020F0502020204030204" pitchFamily="34" charset="0"/>
            </a:endParaRPr>
          </a:p>
          <a:p>
            <a:pPr>
              <a:lnSpc>
                <a:spcPct val="100000"/>
              </a:lnSpc>
              <a:spcAft>
                <a:spcPts val="600"/>
              </a:spcAft>
            </a:pPr>
            <a:r>
              <a:rPr lang="en-GB" sz="1600" dirty="0">
                <a:solidFill>
                  <a:schemeClr val="tx1"/>
                </a:solidFill>
                <a:latin typeface="Calibri" panose="020F0502020204030204" pitchFamily="34" charset="0"/>
                <a:cs typeface="Calibri" panose="020F0502020204030204" pitchFamily="34" charset="0"/>
              </a:rPr>
              <a:t>If you are ill and unable to attend the exam, it is vital you phone the school first thing in the morning and ask to speak to the Exams Officer.</a:t>
            </a:r>
          </a:p>
          <a:p>
            <a:pPr>
              <a:lnSpc>
                <a:spcPct val="100000"/>
              </a:lnSpc>
              <a:spcAft>
                <a:spcPts val="600"/>
              </a:spcAft>
            </a:pPr>
            <a:r>
              <a:rPr lang="en-GB" sz="1600" dirty="0">
                <a:solidFill>
                  <a:schemeClr val="tx1"/>
                </a:solidFill>
                <a:latin typeface="Calibri" panose="020F0502020204030204" pitchFamily="34" charset="0"/>
                <a:cs typeface="Calibri" panose="020F0502020204030204" pitchFamily="34" charset="0"/>
              </a:rPr>
              <a:t>If you are absent from an exam due to illness, you will be required to complete a Self Declaration Form which will be submitted to the Exam Board.</a:t>
            </a:r>
            <a:endParaRPr sz="2000" dirty="0">
              <a:solidFill>
                <a:schemeClr val="tx1"/>
              </a:solidFill>
              <a:latin typeface="Calibri" panose="020F0502020204030204" pitchFamily="34" charset="0"/>
              <a:cs typeface="Calibri" panose="020F0502020204030204" pitchFamily="34" charset="0"/>
            </a:endParaRPr>
          </a:p>
          <a:p>
            <a:pPr>
              <a:lnSpc>
                <a:spcPct val="100000"/>
              </a:lnSpc>
              <a:spcAft>
                <a:spcPts val="600"/>
              </a:spcAft>
            </a:pPr>
            <a:r>
              <a:rPr lang="en-GB" sz="1600" dirty="0">
                <a:solidFill>
                  <a:schemeClr val="tx1"/>
                </a:solidFill>
                <a:latin typeface="Calibri" panose="020F0502020204030204" pitchFamily="34" charset="0"/>
                <a:cs typeface="Calibri" panose="020F0502020204030204" pitchFamily="34" charset="0"/>
              </a:rPr>
              <a:t>If you do not attend an exam without a valid reason you may forfeit your chance of a grade in that subject and it is possible that you will be charged the entry fee for the exam.</a:t>
            </a:r>
            <a:endParaRPr sz="2000" dirty="0">
              <a:solidFill>
                <a:schemeClr val="tx1"/>
              </a:solidFill>
              <a:latin typeface="Calibri" panose="020F0502020204030204" pitchFamily="34" charset="0"/>
              <a:cs typeface="Calibri" panose="020F0502020204030204" pitchFamily="34" charset="0"/>
            </a:endParaRPr>
          </a:p>
          <a:p>
            <a:pPr>
              <a:lnSpc>
                <a:spcPct val="100000"/>
              </a:lnSpc>
              <a:spcAft>
                <a:spcPts val="600"/>
              </a:spcAft>
            </a:pPr>
            <a:r>
              <a:rPr lang="en-GB" sz="1600" dirty="0">
                <a:solidFill>
                  <a:schemeClr val="tx1"/>
                </a:solidFill>
                <a:latin typeface="Calibri" panose="020F0502020204030204" pitchFamily="34" charset="0"/>
                <a:cs typeface="Calibri" panose="020F0502020204030204" pitchFamily="34" charset="0"/>
              </a:rPr>
              <a:t>If in doubt – phone the school.</a:t>
            </a:r>
          </a:p>
          <a:p>
            <a:pPr marL="114300" indent="0">
              <a:lnSpc>
                <a:spcPct val="100000"/>
              </a:lnSpc>
              <a:spcAft>
                <a:spcPts val="600"/>
              </a:spcAft>
              <a:buNone/>
            </a:pPr>
            <a:endParaRPr sz="2000" dirty="0">
              <a:solidFill>
                <a:schemeClr val="tx1"/>
              </a:solidFill>
              <a:latin typeface="Calibri" panose="020F0502020204030204" pitchFamily="34" charset="0"/>
              <a:cs typeface="Calibri" panose="020F050202020403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BB85B-E0ED-C1B0-A321-B9793103F9E3}"/>
              </a:ext>
            </a:extLst>
          </p:cNvPr>
          <p:cNvSpPr>
            <a:spLocks noGrp="1"/>
          </p:cNvSpPr>
          <p:nvPr>
            <p:ph type="title"/>
          </p:nvPr>
        </p:nvSpPr>
        <p:spPr/>
        <p:txBody>
          <a:bodyPr/>
          <a:lstStyle/>
          <a:p>
            <a:r>
              <a:rPr lang="en-GB" dirty="0"/>
              <a:t>Special Consideration</a:t>
            </a:r>
          </a:p>
        </p:txBody>
      </p:sp>
      <p:sp>
        <p:nvSpPr>
          <p:cNvPr id="3" name="Text Placeholder 2">
            <a:extLst>
              <a:ext uri="{FF2B5EF4-FFF2-40B4-BE49-F238E27FC236}">
                <a16:creationId xmlns:a16="http://schemas.microsoft.com/office/drawing/2014/main" id="{AFD0C51E-309B-5C03-846D-954703EB4FF4}"/>
              </a:ext>
            </a:extLst>
          </p:cNvPr>
          <p:cNvSpPr>
            <a:spLocks noGrp="1"/>
          </p:cNvSpPr>
          <p:nvPr>
            <p:ph type="body" idx="1"/>
          </p:nvPr>
        </p:nvSpPr>
        <p:spPr/>
        <p:txBody>
          <a:bodyPr/>
          <a:lstStyle/>
          <a:p>
            <a:r>
              <a:rPr lang="en-GB" dirty="0"/>
              <a:t>If there has been an incident out of your control that has had an impact on your exam you must inform us immediately at the time it occurs </a:t>
            </a:r>
            <a:r>
              <a:rPr lang="en-GB" dirty="0" err="1"/>
              <a:t>e.g</a:t>
            </a:r>
            <a:r>
              <a:rPr lang="en-GB" dirty="0"/>
              <a:t> bereavement, panic attack car broke down.</a:t>
            </a:r>
          </a:p>
          <a:p>
            <a:r>
              <a:rPr lang="en-GB" dirty="0"/>
              <a:t>Long term illness is not given special consideration unless it has had a direct affect at time of exam.</a:t>
            </a:r>
          </a:p>
          <a:p>
            <a:r>
              <a:rPr lang="en-GB" dirty="0"/>
              <a:t>Special consideration only applies for exam it is applied for and </a:t>
            </a:r>
            <a:r>
              <a:rPr lang="en-GB" dirty="0" err="1"/>
              <a:t>and</a:t>
            </a:r>
            <a:r>
              <a:rPr lang="en-GB" dirty="0"/>
              <a:t> most be applied for during the exam series, it doesn’t carry on to the next exam aeries.</a:t>
            </a:r>
          </a:p>
        </p:txBody>
      </p:sp>
    </p:spTree>
    <p:extLst>
      <p:ext uri="{BB962C8B-B14F-4D97-AF65-F5344CB8AC3E}">
        <p14:creationId xmlns:p14="http://schemas.microsoft.com/office/powerpoint/2010/main" val="42059289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1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latin typeface="Calibri" panose="020F0502020204030204" pitchFamily="34" charset="0"/>
                <a:cs typeface="Calibri" panose="020F0502020204030204" pitchFamily="34" charset="0"/>
              </a:rPr>
              <a:t>If I’m late, can I still sit the exam?</a:t>
            </a:r>
            <a:endParaRPr dirty="0">
              <a:latin typeface="Calibri" panose="020F0502020204030204" pitchFamily="34" charset="0"/>
              <a:cs typeface="Calibri" panose="020F0502020204030204" pitchFamily="34" charset="0"/>
            </a:endParaRPr>
          </a:p>
        </p:txBody>
      </p:sp>
      <p:sp>
        <p:nvSpPr>
          <p:cNvPr id="149" name="Google Shape;149;p15"/>
          <p:cNvSpPr txBox="1">
            <a:spLocks noGrp="1"/>
          </p:cNvSpPr>
          <p:nvPr>
            <p:ph type="body" idx="1"/>
          </p:nvPr>
        </p:nvSpPr>
        <p:spPr>
          <a:xfrm>
            <a:off x="311700" y="1152475"/>
            <a:ext cx="8520600" cy="2212817"/>
          </a:xfrm>
          <a:prstGeom prst="rect">
            <a:avLst/>
          </a:prstGeom>
          <a:noFill/>
          <a:ln>
            <a:noFill/>
          </a:ln>
        </p:spPr>
        <p:txBody>
          <a:bodyPr spcFirstLastPara="1" wrap="square" lIns="91425" tIns="91425" rIns="91425" bIns="91425" anchor="t" anchorCtr="0">
            <a:noAutofit/>
          </a:bodyPr>
          <a:lstStyle/>
          <a:p>
            <a:pPr>
              <a:lnSpc>
                <a:spcPct val="100000"/>
              </a:lnSpc>
            </a:pPr>
            <a:r>
              <a:rPr lang="en-GB" sz="1600" dirty="0">
                <a:solidFill>
                  <a:schemeClr val="tx1"/>
                </a:solidFill>
                <a:latin typeface="Calibri" panose="020F0502020204030204" pitchFamily="34" charset="0"/>
                <a:cs typeface="Calibri" panose="020F0502020204030204" pitchFamily="34" charset="0"/>
              </a:rPr>
              <a:t>If you think you are going to be late for the start of your exam, please contact the school to inform us.</a:t>
            </a:r>
            <a:endParaRPr dirty="0">
              <a:solidFill>
                <a:schemeClr val="tx1"/>
              </a:solidFill>
              <a:latin typeface="Calibri" panose="020F0502020204030204" pitchFamily="34" charset="0"/>
              <a:cs typeface="Calibri" panose="020F0502020204030204" pitchFamily="34" charset="0"/>
            </a:endParaRPr>
          </a:p>
          <a:p>
            <a:pPr>
              <a:lnSpc>
                <a:spcPct val="100000"/>
              </a:lnSpc>
            </a:pPr>
            <a:endParaRPr sz="1600" dirty="0">
              <a:solidFill>
                <a:schemeClr val="tx1"/>
              </a:solidFill>
              <a:latin typeface="Calibri" panose="020F0502020204030204" pitchFamily="34" charset="0"/>
              <a:cs typeface="Calibri" panose="020F0502020204030204" pitchFamily="34" charset="0"/>
            </a:endParaRPr>
          </a:p>
          <a:p>
            <a:pPr>
              <a:lnSpc>
                <a:spcPct val="100000"/>
              </a:lnSpc>
            </a:pPr>
            <a:r>
              <a:rPr lang="en-GB" sz="1600" dirty="0">
                <a:solidFill>
                  <a:schemeClr val="tx1"/>
                </a:solidFill>
                <a:latin typeface="Calibri" panose="020F0502020204030204" pitchFamily="34" charset="0"/>
                <a:cs typeface="Calibri" panose="020F0502020204030204" pitchFamily="34" charset="0"/>
              </a:rPr>
              <a:t>On arrival at school, a member of staff will escort you to the exam room.</a:t>
            </a:r>
            <a:endParaRPr dirty="0">
              <a:solidFill>
                <a:schemeClr val="tx1"/>
              </a:solidFill>
              <a:latin typeface="Calibri" panose="020F0502020204030204" pitchFamily="34" charset="0"/>
              <a:cs typeface="Calibri" panose="020F0502020204030204" pitchFamily="34" charset="0"/>
            </a:endParaRPr>
          </a:p>
          <a:p>
            <a:pPr>
              <a:lnSpc>
                <a:spcPct val="100000"/>
              </a:lnSpc>
            </a:pPr>
            <a:endParaRPr sz="1600" dirty="0">
              <a:solidFill>
                <a:schemeClr val="tx1"/>
              </a:solidFill>
              <a:latin typeface="Calibri" panose="020F0502020204030204" pitchFamily="34" charset="0"/>
              <a:cs typeface="Calibri" panose="020F0502020204030204" pitchFamily="34" charset="0"/>
            </a:endParaRPr>
          </a:p>
          <a:p>
            <a:pPr>
              <a:lnSpc>
                <a:spcPct val="100000"/>
              </a:lnSpc>
            </a:pPr>
            <a:r>
              <a:rPr lang="en-GB" sz="1600" dirty="0">
                <a:solidFill>
                  <a:schemeClr val="tx1"/>
                </a:solidFill>
                <a:latin typeface="Calibri" panose="020F0502020204030204" pitchFamily="34" charset="0"/>
                <a:cs typeface="Calibri" panose="020F0502020204030204" pitchFamily="34" charset="0"/>
              </a:rPr>
              <a:t>You </a:t>
            </a:r>
            <a:r>
              <a:rPr lang="en-GB" sz="1600" b="1" u="sng" dirty="0">
                <a:solidFill>
                  <a:schemeClr val="tx1"/>
                </a:solidFill>
                <a:latin typeface="Calibri" panose="020F0502020204030204" pitchFamily="34" charset="0"/>
                <a:cs typeface="Calibri" panose="020F0502020204030204" pitchFamily="34" charset="0"/>
              </a:rPr>
              <a:t>MUST NOT </a:t>
            </a:r>
            <a:r>
              <a:rPr lang="en-GB" sz="1600" dirty="0">
                <a:solidFill>
                  <a:schemeClr val="tx1"/>
                </a:solidFill>
                <a:latin typeface="Calibri" panose="020F0502020204030204" pitchFamily="34" charset="0"/>
                <a:cs typeface="Calibri" panose="020F0502020204030204" pitchFamily="34" charset="0"/>
              </a:rPr>
              <a:t>enter the exam room without permission once an exam has started.</a:t>
            </a:r>
            <a:endParaRPr dirty="0">
              <a:solidFill>
                <a:schemeClr val="tx1"/>
              </a:solidFill>
              <a:latin typeface="Calibri" panose="020F0502020204030204" pitchFamily="34" charset="0"/>
              <a:cs typeface="Calibri" panose="020F0502020204030204" pitchFamily="34" charset="0"/>
            </a:endParaRPr>
          </a:p>
          <a:p>
            <a:pPr>
              <a:lnSpc>
                <a:spcPct val="100000"/>
              </a:lnSpc>
            </a:pPr>
            <a:endParaRPr sz="1600" dirty="0">
              <a:solidFill>
                <a:schemeClr val="tx1"/>
              </a:solidFill>
              <a:latin typeface="Calibri" panose="020F0502020204030204" pitchFamily="34" charset="0"/>
              <a:cs typeface="Calibri" panose="020F0502020204030204" pitchFamily="34" charset="0"/>
            </a:endParaRPr>
          </a:p>
          <a:p>
            <a:pPr>
              <a:lnSpc>
                <a:spcPct val="100000"/>
              </a:lnSpc>
            </a:pPr>
            <a:r>
              <a:rPr lang="en-GB" sz="1600" dirty="0">
                <a:solidFill>
                  <a:schemeClr val="tx1"/>
                </a:solidFill>
                <a:latin typeface="Calibri" panose="020F0502020204030204" pitchFamily="34" charset="0"/>
                <a:cs typeface="Calibri" panose="020F0502020204030204" pitchFamily="34" charset="0"/>
              </a:rPr>
              <a:t>Depending on how late you are, the Exam Boards may not accept your script.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Calibri" panose="020F0502020204030204" pitchFamily="34" charset="0"/>
                <a:cs typeface="Calibri" panose="020F0502020204030204" pitchFamily="34" charset="0"/>
              </a:rPr>
              <a:t>Purpose of this Presentation</a:t>
            </a:r>
          </a:p>
        </p:txBody>
      </p:sp>
      <p:sp>
        <p:nvSpPr>
          <p:cNvPr id="3" name="Text Placeholder 2"/>
          <p:cNvSpPr>
            <a:spLocks noGrp="1"/>
          </p:cNvSpPr>
          <p:nvPr>
            <p:ph type="body" idx="1"/>
          </p:nvPr>
        </p:nvSpPr>
        <p:spPr>
          <a:xfrm>
            <a:off x="311700" y="1152474"/>
            <a:ext cx="8520600" cy="3587305"/>
          </a:xfrm>
        </p:spPr>
        <p:txBody>
          <a:bodyPr/>
          <a:lstStyle/>
          <a:p>
            <a:pPr>
              <a:lnSpc>
                <a:spcPct val="100000"/>
              </a:lnSpc>
              <a:spcAft>
                <a:spcPts val="600"/>
              </a:spcAft>
            </a:pPr>
            <a:r>
              <a:rPr lang="en-GB" dirty="0">
                <a:solidFill>
                  <a:schemeClr val="tx1"/>
                </a:solidFill>
                <a:latin typeface="Calibri" panose="020F0502020204030204" pitchFamily="34" charset="0"/>
                <a:cs typeface="Calibri" panose="020F0502020204030204" pitchFamily="34" charset="0"/>
              </a:rPr>
              <a:t>To inform candidates about the use of their personal data and copyright</a:t>
            </a:r>
          </a:p>
          <a:p>
            <a:pPr>
              <a:lnSpc>
                <a:spcPct val="100000"/>
              </a:lnSpc>
              <a:spcAft>
                <a:spcPts val="600"/>
              </a:spcAft>
            </a:pPr>
            <a:r>
              <a:rPr lang="en-GB" dirty="0">
                <a:solidFill>
                  <a:schemeClr val="tx1"/>
                </a:solidFill>
                <a:latin typeface="Calibri" panose="020F0502020204030204" pitchFamily="34" charset="0"/>
                <a:cs typeface="Calibri" panose="020F0502020204030204" pitchFamily="34" charset="0"/>
              </a:rPr>
              <a:t>To ensure candidates are provided with all relevant information about their exams in advance of any exams being taken</a:t>
            </a:r>
          </a:p>
          <a:p>
            <a:pPr>
              <a:lnSpc>
                <a:spcPct val="100000"/>
              </a:lnSpc>
              <a:spcAft>
                <a:spcPts val="600"/>
              </a:spcAft>
            </a:pPr>
            <a:r>
              <a:rPr lang="en-GB" dirty="0">
                <a:solidFill>
                  <a:schemeClr val="tx1"/>
                </a:solidFill>
                <a:latin typeface="Calibri" panose="020F0502020204030204" pitchFamily="34" charset="0"/>
                <a:cs typeface="Calibri" panose="020F0502020204030204" pitchFamily="34" charset="0"/>
              </a:rPr>
              <a:t>To ensure copies of relevant JCQ information for candidates documents and exam room posters are provided in advance of any exams/assessments being taken</a:t>
            </a:r>
          </a:p>
          <a:p>
            <a:pPr>
              <a:lnSpc>
                <a:spcPct val="100000"/>
              </a:lnSpc>
              <a:spcAft>
                <a:spcPts val="600"/>
              </a:spcAft>
            </a:pPr>
            <a:r>
              <a:rPr lang="en-GB" dirty="0">
                <a:solidFill>
                  <a:schemeClr val="tx1"/>
                </a:solidFill>
                <a:latin typeface="Calibri" panose="020F0502020204030204" pitchFamily="34" charset="0"/>
                <a:cs typeface="Calibri" panose="020F0502020204030204" pitchFamily="34" charset="0"/>
              </a:rPr>
              <a:t>To inform candidates about malpractice in examinations/assessments</a:t>
            </a:r>
          </a:p>
          <a:p>
            <a:pPr>
              <a:lnSpc>
                <a:spcPct val="100000"/>
              </a:lnSpc>
              <a:spcAft>
                <a:spcPts val="600"/>
              </a:spcAft>
            </a:pPr>
            <a:r>
              <a:rPr lang="en-GB" dirty="0">
                <a:solidFill>
                  <a:schemeClr val="tx1"/>
                </a:solidFill>
                <a:latin typeface="Calibri" panose="020F0502020204030204" pitchFamily="34" charset="0"/>
                <a:cs typeface="Calibri" panose="020F0502020204030204" pitchFamily="34" charset="0"/>
              </a:rPr>
              <a:t>To answer questions candidates may have</a:t>
            </a:r>
          </a:p>
          <a:p>
            <a:pPr>
              <a:lnSpc>
                <a:spcPct val="100000"/>
              </a:lnSpc>
              <a:spcAft>
                <a:spcPts val="600"/>
              </a:spcAft>
            </a:pPr>
            <a:r>
              <a:rPr lang="en-GB" dirty="0">
                <a:solidFill>
                  <a:schemeClr val="tx1"/>
                </a:solidFill>
                <a:latin typeface="Calibri" panose="020F0502020204030204" pitchFamily="34" charset="0"/>
                <a:cs typeface="Calibri" panose="020F0502020204030204" pitchFamily="34" charset="0"/>
              </a:rPr>
              <a:t>To inform candidates of/signpost candidates to any exams-related policies/procedures that they need to be made aware of</a:t>
            </a:r>
          </a:p>
          <a:p>
            <a:endParaRPr lang="en-GB" dirty="0"/>
          </a:p>
        </p:txBody>
      </p:sp>
    </p:spTree>
    <p:extLst>
      <p:ext uri="{BB962C8B-B14F-4D97-AF65-F5344CB8AC3E}">
        <p14:creationId xmlns:p14="http://schemas.microsoft.com/office/powerpoint/2010/main" val="39841467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1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latin typeface="Calibri"/>
                <a:ea typeface="Calibri"/>
                <a:cs typeface="Calibri"/>
                <a:sym typeface="Calibri"/>
              </a:rPr>
              <a:t>Helpful Tips</a:t>
            </a:r>
            <a:endParaRPr dirty="0">
              <a:latin typeface="Calibri"/>
              <a:ea typeface="Calibri"/>
              <a:cs typeface="Calibri"/>
              <a:sym typeface="Calibri"/>
            </a:endParaRPr>
          </a:p>
        </p:txBody>
      </p:sp>
      <p:sp>
        <p:nvSpPr>
          <p:cNvPr id="156" name="Google Shape;156;p16"/>
          <p:cNvSpPr txBox="1">
            <a:spLocks noGrp="1"/>
          </p:cNvSpPr>
          <p:nvPr>
            <p:ph type="body" idx="1"/>
          </p:nvPr>
        </p:nvSpPr>
        <p:spPr>
          <a:xfrm>
            <a:off x="311700" y="1020382"/>
            <a:ext cx="8520600" cy="3632700"/>
          </a:xfrm>
          <a:prstGeom prst="rect">
            <a:avLst/>
          </a:prstGeom>
          <a:noFill/>
          <a:ln>
            <a:noFill/>
          </a:ln>
        </p:spPr>
        <p:txBody>
          <a:bodyPr spcFirstLastPara="1" wrap="square" lIns="91425" tIns="91425" rIns="91425" bIns="91425" anchor="t" anchorCtr="0">
            <a:noAutofit/>
          </a:bodyPr>
          <a:lstStyle/>
          <a:p>
            <a:pPr marL="457200" lvl="0" indent="-342900" algn="l" rtl="0">
              <a:lnSpc>
                <a:spcPct val="100000"/>
              </a:lnSpc>
              <a:spcAft>
                <a:spcPts val="600"/>
              </a:spcAft>
              <a:buClr>
                <a:schemeClr val="dk1"/>
              </a:buClr>
              <a:buSzPts val="1800"/>
              <a:buFont typeface="Calibri"/>
              <a:buChar char="●"/>
            </a:pPr>
            <a:r>
              <a:rPr lang="en-GB" dirty="0">
                <a:solidFill>
                  <a:schemeClr val="dk1"/>
                </a:solidFill>
                <a:latin typeface="Calibri"/>
                <a:ea typeface="Calibri"/>
                <a:cs typeface="Calibri"/>
                <a:sym typeface="Calibri"/>
              </a:rPr>
              <a:t>Listen and follow instructions.</a:t>
            </a:r>
            <a:endParaRPr dirty="0">
              <a:solidFill>
                <a:schemeClr val="dk1"/>
              </a:solidFill>
              <a:latin typeface="Calibri"/>
              <a:ea typeface="Calibri"/>
              <a:cs typeface="Calibri"/>
              <a:sym typeface="Calibri"/>
            </a:endParaRPr>
          </a:p>
          <a:p>
            <a:pPr marL="457200" lvl="0" indent="-342900" algn="l" rtl="0">
              <a:lnSpc>
                <a:spcPct val="100000"/>
              </a:lnSpc>
              <a:spcAft>
                <a:spcPts val="600"/>
              </a:spcAft>
              <a:buClr>
                <a:schemeClr val="dk1"/>
              </a:buClr>
              <a:buSzPts val="1800"/>
              <a:buChar char="●"/>
            </a:pPr>
            <a:r>
              <a:rPr lang="en-GB" dirty="0">
                <a:solidFill>
                  <a:schemeClr val="dk1"/>
                </a:solidFill>
                <a:latin typeface="Calibri"/>
                <a:ea typeface="Calibri"/>
                <a:cs typeface="Calibri"/>
                <a:sym typeface="Calibri"/>
              </a:rPr>
              <a:t>Check for correct paper and write your </a:t>
            </a:r>
            <a:r>
              <a:rPr lang="en-GB" b="1" dirty="0">
                <a:solidFill>
                  <a:schemeClr val="dk1"/>
                </a:solidFill>
                <a:latin typeface="Calibri"/>
                <a:ea typeface="Calibri"/>
                <a:cs typeface="Calibri"/>
                <a:sym typeface="Calibri"/>
              </a:rPr>
              <a:t>centre number 71546 and 4 digit candidate number </a:t>
            </a:r>
            <a:r>
              <a:rPr lang="en-GB" dirty="0">
                <a:solidFill>
                  <a:schemeClr val="dk1"/>
                </a:solidFill>
                <a:latin typeface="Calibri"/>
                <a:ea typeface="Calibri"/>
                <a:cs typeface="Calibri"/>
                <a:sym typeface="Calibri"/>
              </a:rPr>
              <a:t>in the correct sections on the front of the exam paper.(Do not write your name)</a:t>
            </a:r>
            <a:endParaRPr dirty="0">
              <a:solidFill>
                <a:schemeClr val="dk1"/>
              </a:solidFill>
              <a:latin typeface="Calibri"/>
              <a:ea typeface="Calibri"/>
              <a:cs typeface="Calibri"/>
              <a:sym typeface="Calibri"/>
            </a:endParaRPr>
          </a:p>
          <a:p>
            <a:pPr marL="457200" lvl="0" indent="-342900" algn="l" rtl="0">
              <a:lnSpc>
                <a:spcPct val="100000"/>
              </a:lnSpc>
              <a:spcAft>
                <a:spcPts val="600"/>
              </a:spcAft>
              <a:buClr>
                <a:schemeClr val="dk1"/>
              </a:buClr>
              <a:buSzPts val="1800"/>
              <a:buFont typeface="Calibri"/>
              <a:buChar char="●"/>
            </a:pPr>
            <a:r>
              <a:rPr lang="en-GB" dirty="0">
                <a:solidFill>
                  <a:schemeClr val="dk1"/>
                </a:solidFill>
                <a:latin typeface="Calibri"/>
                <a:ea typeface="Calibri"/>
                <a:cs typeface="Calibri"/>
                <a:sym typeface="Calibri"/>
              </a:rPr>
              <a:t>Write only when instructed.</a:t>
            </a:r>
            <a:endParaRPr dirty="0">
              <a:solidFill>
                <a:schemeClr val="dk1"/>
              </a:solidFill>
              <a:latin typeface="Calibri"/>
              <a:ea typeface="Calibri"/>
              <a:cs typeface="Calibri"/>
              <a:sym typeface="Calibri"/>
            </a:endParaRPr>
          </a:p>
          <a:p>
            <a:pPr marL="457200" lvl="0" indent="-342900" algn="l" rtl="0">
              <a:lnSpc>
                <a:spcPct val="100000"/>
              </a:lnSpc>
              <a:spcAft>
                <a:spcPts val="600"/>
              </a:spcAft>
              <a:buClr>
                <a:schemeClr val="dk1"/>
              </a:buClr>
              <a:buSzPts val="1800"/>
              <a:buFont typeface="Calibri"/>
              <a:buChar char="●"/>
            </a:pPr>
            <a:r>
              <a:rPr lang="en-GB" dirty="0">
                <a:solidFill>
                  <a:schemeClr val="dk1"/>
                </a:solidFill>
                <a:latin typeface="Calibri"/>
                <a:ea typeface="Calibri"/>
                <a:cs typeface="Calibri"/>
                <a:sym typeface="Calibri"/>
              </a:rPr>
              <a:t>Read the exam paper thoroughly – to the back page.</a:t>
            </a:r>
            <a:endParaRPr dirty="0">
              <a:solidFill>
                <a:schemeClr val="dk1"/>
              </a:solidFill>
              <a:latin typeface="Calibri"/>
              <a:ea typeface="Calibri"/>
              <a:cs typeface="Calibri"/>
              <a:sym typeface="Calibri"/>
            </a:endParaRPr>
          </a:p>
          <a:p>
            <a:pPr marL="457200" lvl="0" indent="-342900" algn="l" rtl="0">
              <a:lnSpc>
                <a:spcPct val="100000"/>
              </a:lnSpc>
              <a:spcAft>
                <a:spcPts val="600"/>
              </a:spcAft>
              <a:buClr>
                <a:schemeClr val="dk1"/>
              </a:buClr>
              <a:buSzPts val="1800"/>
              <a:buFont typeface="Calibri"/>
              <a:buChar char="●"/>
            </a:pPr>
            <a:r>
              <a:rPr lang="en-GB" dirty="0">
                <a:solidFill>
                  <a:schemeClr val="dk1"/>
                </a:solidFill>
                <a:latin typeface="Calibri"/>
                <a:ea typeface="Calibri"/>
                <a:cs typeface="Calibri"/>
                <a:sym typeface="Calibri"/>
              </a:rPr>
              <a:t>Raise your hand for assistance.</a:t>
            </a:r>
            <a:endParaRPr dirty="0">
              <a:solidFill>
                <a:schemeClr val="dk1"/>
              </a:solidFill>
              <a:latin typeface="Calibri"/>
              <a:ea typeface="Calibri"/>
              <a:cs typeface="Calibri"/>
              <a:sym typeface="Calibri"/>
            </a:endParaRPr>
          </a:p>
          <a:p>
            <a:pPr marL="457200" lvl="0" indent="-342900" algn="l" rtl="0">
              <a:lnSpc>
                <a:spcPct val="100000"/>
              </a:lnSpc>
              <a:spcAft>
                <a:spcPts val="600"/>
              </a:spcAft>
              <a:buClr>
                <a:schemeClr val="dk1"/>
              </a:buClr>
              <a:buSzPts val="1800"/>
              <a:buFont typeface="Calibri"/>
              <a:buChar char="●"/>
            </a:pPr>
            <a:r>
              <a:rPr lang="en-GB" dirty="0">
                <a:solidFill>
                  <a:schemeClr val="dk1"/>
                </a:solidFill>
                <a:latin typeface="Calibri"/>
                <a:ea typeface="Calibri"/>
                <a:cs typeface="Calibri"/>
                <a:sym typeface="Calibri"/>
              </a:rPr>
              <a:t>Think - do not rush your answers.</a:t>
            </a:r>
            <a:endParaRPr dirty="0">
              <a:solidFill>
                <a:schemeClr val="dk1"/>
              </a:solidFill>
              <a:latin typeface="Calibri"/>
              <a:ea typeface="Calibri"/>
              <a:cs typeface="Calibri"/>
              <a:sym typeface="Calibri"/>
            </a:endParaRPr>
          </a:p>
          <a:p>
            <a:pPr marL="457200" lvl="0" indent="-342900" algn="l" rtl="0">
              <a:lnSpc>
                <a:spcPct val="100000"/>
              </a:lnSpc>
              <a:spcAft>
                <a:spcPts val="600"/>
              </a:spcAft>
              <a:buClr>
                <a:schemeClr val="dk1"/>
              </a:buClr>
              <a:buSzPts val="1800"/>
              <a:buFont typeface="Calibri"/>
              <a:buChar char="●"/>
            </a:pPr>
            <a:r>
              <a:rPr lang="en-GB" dirty="0">
                <a:solidFill>
                  <a:schemeClr val="dk1"/>
                </a:solidFill>
                <a:latin typeface="Calibri"/>
                <a:ea typeface="Calibri"/>
                <a:cs typeface="Calibri"/>
                <a:sym typeface="Calibri"/>
              </a:rPr>
              <a:t>Cross out any incorrect work, but no doodling.</a:t>
            </a:r>
            <a:endParaRPr dirty="0">
              <a:solidFill>
                <a:schemeClr val="dk1"/>
              </a:solidFill>
              <a:latin typeface="Calibri"/>
              <a:ea typeface="Calibri"/>
              <a:cs typeface="Calibri"/>
              <a:sym typeface="Calibri"/>
            </a:endParaRPr>
          </a:p>
          <a:p>
            <a:pPr marL="457200" lvl="0" indent="-342900" algn="l" rtl="0">
              <a:lnSpc>
                <a:spcPct val="100000"/>
              </a:lnSpc>
              <a:spcAft>
                <a:spcPts val="600"/>
              </a:spcAft>
              <a:buClr>
                <a:schemeClr val="dk1"/>
              </a:buClr>
              <a:buSzPts val="1800"/>
              <a:buFont typeface="Calibri"/>
              <a:buChar char="●"/>
            </a:pPr>
            <a:r>
              <a:rPr lang="en-GB" dirty="0">
                <a:solidFill>
                  <a:schemeClr val="dk1"/>
                </a:solidFill>
                <a:latin typeface="Calibri"/>
                <a:ea typeface="Calibri"/>
                <a:cs typeface="Calibri"/>
                <a:sym typeface="Calibri"/>
              </a:rPr>
              <a:t>Use all available time wisely.</a:t>
            </a:r>
            <a:endParaRPr dirty="0">
              <a:solidFill>
                <a:schemeClr val="dk1"/>
              </a:solidFill>
              <a:latin typeface="Calibri"/>
              <a:ea typeface="Calibri"/>
              <a:cs typeface="Calibri"/>
              <a:sym typeface="Calibri"/>
            </a:endParaRPr>
          </a:p>
          <a:p>
            <a:pPr marL="457200" lvl="0" indent="-342900" algn="l" rtl="0">
              <a:lnSpc>
                <a:spcPct val="100000"/>
              </a:lnSpc>
              <a:spcAft>
                <a:spcPts val="600"/>
              </a:spcAft>
              <a:buClr>
                <a:schemeClr val="dk1"/>
              </a:buClr>
              <a:buSzPts val="1800"/>
              <a:buFont typeface="Calibri"/>
              <a:buChar char="●"/>
            </a:pPr>
            <a:r>
              <a:rPr lang="en-GB" dirty="0">
                <a:solidFill>
                  <a:schemeClr val="dk1"/>
                </a:solidFill>
                <a:latin typeface="Calibri"/>
                <a:ea typeface="Calibri"/>
                <a:cs typeface="Calibri"/>
                <a:sym typeface="Calibri"/>
              </a:rPr>
              <a:t>Remain silent at all times.</a:t>
            </a:r>
            <a:endParaRPr dirty="0">
              <a:solidFill>
                <a:schemeClr val="dk1"/>
              </a:solidFill>
              <a:latin typeface="Calibri"/>
              <a:ea typeface="Calibri"/>
              <a:cs typeface="Calibri"/>
              <a:sym typeface="Calibri"/>
            </a:endParaRPr>
          </a:p>
        </p:txBody>
      </p:sp>
      <p:pic>
        <p:nvPicPr>
          <p:cNvPr id="157" name="Google Shape;157;p16"/>
          <p:cNvPicPr preferRelativeResize="0"/>
          <p:nvPr/>
        </p:nvPicPr>
        <p:blipFill rotWithShape="1">
          <a:blip r:embed="rId3">
            <a:alphaModFix/>
          </a:blip>
          <a:srcRect/>
          <a:stretch/>
        </p:blipFill>
        <p:spPr>
          <a:xfrm>
            <a:off x="7168450" y="3243217"/>
            <a:ext cx="1663850" cy="1637853"/>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1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a:latin typeface="Calibri"/>
                <a:ea typeface="Calibri"/>
                <a:cs typeface="Calibri"/>
                <a:sym typeface="Calibri"/>
              </a:rPr>
              <a:t>Additional Advice </a:t>
            </a:r>
            <a:endParaRPr>
              <a:latin typeface="Calibri"/>
              <a:ea typeface="Calibri"/>
              <a:cs typeface="Calibri"/>
              <a:sym typeface="Calibri"/>
            </a:endParaRPr>
          </a:p>
        </p:txBody>
      </p:sp>
      <p:sp>
        <p:nvSpPr>
          <p:cNvPr id="163" name="Google Shape;163;p17"/>
          <p:cNvSpPr txBox="1">
            <a:spLocks noGrp="1"/>
          </p:cNvSpPr>
          <p:nvPr>
            <p:ph type="body" idx="1"/>
          </p:nvPr>
        </p:nvSpPr>
        <p:spPr>
          <a:xfrm>
            <a:off x="311700" y="1152475"/>
            <a:ext cx="7670250" cy="3761700"/>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0"/>
              </a:spcBef>
              <a:spcAft>
                <a:spcPts val="0"/>
              </a:spcAft>
              <a:buClr>
                <a:srgbClr val="000000"/>
              </a:buClr>
              <a:buSzPts val="1800"/>
              <a:buFont typeface="Calibri"/>
              <a:buChar char="●"/>
            </a:pPr>
            <a:r>
              <a:rPr lang="en-GB" dirty="0">
                <a:solidFill>
                  <a:srgbClr val="000000"/>
                </a:solidFill>
                <a:latin typeface="Calibri"/>
                <a:ea typeface="Calibri"/>
                <a:cs typeface="Calibri"/>
                <a:sym typeface="Calibri"/>
              </a:rPr>
              <a:t>Go to the toilet before your exam</a:t>
            </a:r>
          </a:p>
          <a:p>
            <a:pPr marL="457200" lvl="0" indent="-342900" algn="l" rtl="0">
              <a:lnSpc>
                <a:spcPct val="115000"/>
              </a:lnSpc>
              <a:spcBef>
                <a:spcPts val="0"/>
              </a:spcBef>
              <a:spcAft>
                <a:spcPts val="0"/>
              </a:spcAft>
              <a:buClr>
                <a:srgbClr val="000000"/>
              </a:buClr>
              <a:buSzPts val="1800"/>
              <a:buFont typeface="Calibri"/>
              <a:buChar char="●"/>
            </a:pPr>
            <a:r>
              <a:rPr lang="en-GB" dirty="0">
                <a:solidFill>
                  <a:srgbClr val="000000"/>
                </a:solidFill>
                <a:latin typeface="Calibri"/>
                <a:ea typeface="Calibri"/>
                <a:cs typeface="Calibri"/>
                <a:sym typeface="Calibri"/>
              </a:rPr>
              <a:t>If you have been allocated Access Arrangements you should have been informed what they are.</a:t>
            </a:r>
          </a:p>
          <a:p>
            <a:pPr marL="457200" lvl="0" indent="-342900" algn="l" rtl="0">
              <a:lnSpc>
                <a:spcPct val="115000"/>
              </a:lnSpc>
              <a:spcBef>
                <a:spcPts val="0"/>
              </a:spcBef>
              <a:spcAft>
                <a:spcPts val="0"/>
              </a:spcAft>
              <a:buClr>
                <a:srgbClr val="000000"/>
              </a:buClr>
              <a:buSzPts val="1800"/>
              <a:buFont typeface="Calibri"/>
              <a:buChar char="●"/>
            </a:pPr>
            <a:r>
              <a:rPr lang="en-GB" dirty="0">
                <a:solidFill>
                  <a:srgbClr val="000000"/>
                </a:solidFill>
                <a:latin typeface="Calibri"/>
                <a:ea typeface="Calibri"/>
                <a:cs typeface="Calibri"/>
                <a:sym typeface="Calibri"/>
              </a:rPr>
              <a:t>If you have been allocated Rest Breaks you must raise your hand to request to take these</a:t>
            </a:r>
          </a:p>
          <a:p>
            <a:pPr lvl="1" indent="-342900">
              <a:spcBef>
                <a:spcPts val="0"/>
              </a:spcBef>
              <a:buClr>
                <a:srgbClr val="000000"/>
              </a:buClr>
              <a:buSzPts val="1800"/>
              <a:buFont typeface="Courier New" panose="02070309020205020404" pitchFamily="49" charset="0"/>
              <a:buChar char="o"/>
            </a:pPr>
            <a:r>
              <a:rPr lang="en-GB" dirty="0">
                <a:solidFill>
                  <a:srgbClr val="000000"/>
                </a:solidFill>
                <a:latin typeface="Calibri"/>
                <a:ea typeface="Calibri"/>
                <a:cs typeface="Calibri"/>
                <a:sym typeface="Calibri"/>
              </a:rPr>
              <a:t>Your time will be paused and restarted when you begin your exam again.</a:t>
            </a:r>
            <a:endParaRPr dirty="0">
              <a:solidFill>
                <a:srgbClr val="000000"/>
              </a:solidFill>
              <a:latin typeface="Calibri"/>
              <a:ea typeface="Calibri"/>
              <a:cs typeface="Calibri"/>
              <a:sym typeface="Calibri"/>
            </a:endParaRPr>
          </a:p>
          <a:p>
            <a:pPr marL="457200" lvl="0" indent="-342900" algn="l" rtl="0">
              <a:lnSpc>
                <a:spcPct val="115000"/>
              </a:lnSpc>
              <a:spcBef>
                <a:spcPts val="0"/>
              </a:spcBef>
              <a:spcAft>
                <a:spcPts val="0"/>
              </a:spcAft>
              <a:buClr>
                <a:schemeClr val="dk1"/>
              </a:buClr>
              <a:buSzPts val="1800"/>
              <a:buFont typeface="Calibri"/>
              <a:buChar char="●"/>
            </a:pPr>
            <a:r>
              <a:rPr lang="en-GB" dirty="0">
                <a:solidFill>
                  <a:schemeClr val="dk1"/>
                </a:solidFill>
                <a:latin typeface="Calibri"/>
                <a:ea typeface="Calibri"/>
                <a:cs typeface="Calibri"/>
                <a:sym typeface="Calibri"/>
              </a:rPr>
              <a:t>You can take in water in transparent bottles ONLY, you must remove all labels from the bottle</a:t>
            </a:r>
          </a:p>
          <a:p>
            <a:pPr marL="457200" lvl="0" indent="-342900" algn="l" rtl="0">
              <a:lnSpc>
                <a:spcPct val="115000"/>
              </a:lnSpc>
              <a:spcBef>
                <a:spcPts val="0"/>
              </a:spcBef>
              <a:spcAft>
                <a:spcPts val="0"/>
              </a:spcAft>
              <a:buClr>
                <a:srgbClr val="000000"/>
              </a:buClr>
              <a:buSzPts val="1800"/>
              <a:buFont typeface="Calibri"/>
              <a:buChar char="●"/>
            </a:pPr>
            <a:r>
              <a:rPr lang="en-GB" dirty="0">
                <a:solidFill>
                  <a:srgbClr val="000000"/>
                </a:solidFill>
                <a:latin typeface="Calibri"/>
                <a:ea typeface="Calibri"/>
                <a:cs typeface="Calibri"/>
                <a:sym typeface="Calibri"/>
              </a:rPr>
              <a:t>Fire Evacuation Procedure</a:t>
            </a:r>
          </a:p>
          <a:p>
            <a:pPr lvl="1" indent="-342900">
              <a:spcBef>
                <a:spcPts val="0"/>
              </a:spcBef>
              <a:buClr>
                <a:srgbClr val="000000"/>
              </a:buClr>
              <a:buSzPts val="1800"/>
              <a:buFont typeface="Courier New" panose="02070309020205020404" pitchFamily="49" charset="0"/>
              <a:buChar char="o"/>
            </a:pPr>
            <a:r>
              <a:rPr lang="en-GB" dirty="0">
                <a:solidFill>
                  <a:srgbClr val="000000"/>
                </a:solidFill>
                <a:latin typeface="Calibri"/>
                <a:ea typeface="Calibri"/>
                <a:cs typeface="Calibri"/>
                <a:sym typeface="Calibri"/>
              </a:rPr>
              <a:t>In the event of a fire alarm, please follow the guidance of the Invigilators</a:t>
            </a:r>
          </a:p>
          <a:p>
            <a:pPr lvl="1" indent="-342900">
              <a:spcBef>
                <a:spcPts val="0"/>
              </a:spcBef>
              <a:buClr>
                <a:srgbClr val="000000"/>
              </a:buClr>
              <a:buSzPts val="1800"/>
              <a:buFont typeface="Courier New" panose="02070309020205020404" pitchFamily="49" charset="0"/>
              <a:buChar char="o"/>
            </a:pPr>
            <a:r>
              <a:rPr lang="en-GB" dirty="0">
                <a:solidFill>
                  <a:srgbClr val="000000"/>
                </a:solidFill>
                <a:latin typeface="Calibri"/>
                <a:ea typeface="Calibri"/>
                <a:cs typeface="Calibri"/>
                <a:sym typeface="Calibri"/>
              </a:rPr>
              <a:t>You are still under exam conditions so </a:t>
            </a:r>
            <a:r>
              <a:rPr lang="en-GB" dirty="0">
                <a:solidFill>
                  <a:schemeClr val="tx1"/>
                </a:solidFill>
                <a:latin typeface="Calibri"/>
                <a:ea typeface="Calibri"/>
                <a:cs typeface="Calibri"/>
                <a:sym typeface="Calibri"/>
              </a:rPr>
              <a:t>REMAIN IN SILENCE</a:t>
            </a:r>
            <a:endParaRPr dirty="0">
              <a:solidFill>
                <a:schemeClr val="tx1"/>
              </a:solidFill>
              <a:latin typeface="Calibri"/>
              <a:ea typeface="Calibri"/>
              <a:cs typeface="Calibri"/>
              <a:sym typeface="Calibri"/>
            </a:endParaRPr>
          </a:p>
          <a:p>
            <a:pPr marL="0" lvl="0" indent="0" algn="l" rtl="0">
              <a:lnSpc>
                <a:spcPct val="115000"/>
              </a:lnSpc>
              <a:spcBef>
                <a:spcPts val="1600"/>
              </a:spcBef>
              <a:spcAft>
                <a:spcPts val="1600"/>
              </a:spcAft>
              <a:buSzPts val="1800"/>
              <a:buNone/>
            </a:pP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AAC62-C664-0FE3-8864-4A4B0178107F}"/>
              </a:ext>
            </a:extLst>
          </p:cNvPr>
          <p:cNvSpPr>
            <a:spLocks noGrp="1"/>
          </p:cNvSpPr>
          <p:nvPr>
            <p:ph type="title"/>
          </p:nvPr>
        </p:nvSpPr>
        <p:spPr/>
        <p:txBody>
          <a:bodyPr/>
          <a:lstStyle/>
          <a:p>
            <a:r>
              <a:rPr lang="en-GB" dirty="0"/>
              <a:t>Appeals </a:t>
            </a:r>
          </a:p>
        </p:txBody>
      </p:sp>
      <p:sp>
        <p:nvSpPr>
          <p:cNvPr id="3" name="Text Placeholder 2">
            <a:extLst>
              <a:ext uri="{FF2B5EF4-FFF2-40B4-BE49-F238E27FC236}">
                <a16:creationId xmlns:a16="http://schemas.microsoft.com/office/drawing/2014/main" id="{98434CD2-58C0-2F08-FF41-DF92F71425A6}"/>
              </a:ext>
            </a:extLst>
          </p:cNvPr>
          <p:cNvSpPr>
            <a:spLocks noGrp="1"/>
          </p:cNvSpPr>
          <p:nvPr>
            <p:ph type="body" idx="1"/>
          </p:nvPr>
        </p:nvSpPr>
        <p:spPr/>
        <p:txBody>
          <a:bodyPr/>
          <a:lstStyle/>
          <a:p>
            <a:r>
              <a:rPr lang="en-GB" dirty="0"/>
              <a:t>All information about appeals is in our school appeals policy.</a:t>
            </a:r>
          </a:p>
          <a:p>
            <a:r>
              <a:rPr lang="en-GB" dirty="0"/>
              <a:t>Remarks and access to scripts: information will be given about this when you receive your results.</a:t>
            </a:r>
          </a:p>
          <a:p>
            <a:r>
              <a:rPr lang="en-GB" dirty="0"/>
              <a:t>Any appeal on controlled assessment/centre assessed marks must be done within the centre before the closed date for each component.</a:t>
            </a:r>
          </a:p>
        </p:txBody>
      </p:sp>
    </p:spTree>
    <p:extLst>
      <p:ext uri="{BB962C8B-B14F-4D97-AF65-F5344CB8AC3E}">
        <p14:creationId xmlns:p14="http://schemas.microsoft.com/office/powerpoint/2010/main" val="2424768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BF26533-8938-0EEC-B706-36409735DECF}"/>
              </a:ext>
            </a:extLst>
          </p:cNvPr>
          <p:cNvPicPr>
            <a:picLocks noChangeAspect="1"/>
          </p:cNvPicPr>
          <p:nvPr/>
        </p:nvPicPr>
        <p:blipFill>
          <a:blip r:embed="rId2"/>
          <a:stretch>
            <a:fillRect/>
          </a:stretch>
        </p:blipFill>
        <p:spPr>
          <a:xfrm>
            <a:off x="5472497" y="0"/>
            <a:ext cx="3636200" cy="5143500"/>
          </a:xfrm>
          <a:prstGeom prst="rect">
            <a:avLst/>
          </a:prstGeom>
        </p:spPr>
      </p:pic>
      <p:pic>
        <p:nvPicPr>
          <p:cNvPr id="7" name="Picture 6">
            <a:extLst>
              <a:ext uri="{FF2B5EF4-FFF2-40B4-BE49-F238E27FC236}">
                <a16:creationId xmlns:a16="http://schemas.microsoft.com/office/drawing/2014/main" id="{18A230E6-A240-28F6-7560-C9842333D5A0}"/>
              </a:ext>
            </a:extLst>
          </p:cNvPr>
          <p:cNvPicPr>
            <a:picLocks noChangeAspect="1"/>
          </p:cNvPicPr>
          <p:nvPr/>
        </p:nvPicPr>
        <p:blipFill>
          <a:blip r:embed="rId3"/>
          <a:stretch>
            <a:fillRect/>
          </a:stretch>
        </p:blipFill>
        <p:spPr>
          <a:xfrm>
            <a:off x="-421736" y="-8201"/>
            <a:ext cx="4640486" cy="5143500"/>
          </a:xfrm>
          <a:prstGeom prst="rect">
            <a:avLst/>
          </a:prstGeom>
        </p:spPr>
      </p:pic>
    </p:spTree>
    <p:extLst>
      <p:ext uri="{BB962C8B-B14F-4D97-AF65-F5344CB8AC3E}">
        <p14:creationId xmlns:p14="http://schemas.microsoft.com/office/powerpoint/2010/main" val="22962580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pic>
        <p:nvPicPr>
          <p:cNvPr id="171" name="Google Shape;171;p18"/>
          <p:cNvPicPr preferRelativeResize="0"/>
          <p:nvPr/>
        </p:nvPicPr>
        <p:blipFill rotWithShape="1">
          <a:blip r:embed="rId3">
            <a:alphaModFix/>
          </a:blip>
          <a:srcRect b="13814"/>
          <a:stretch/>
        </p:blipFill>
        <p:spPr>
          <a:xfrm>
            <a:off x="1518407" y="2416028"/>
            <a:ext cx="5821960" cy="194606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Calibri" panose="020F0502020204030204" pitchFamily="34" charset="0"/>
                <a:cs typeface="Calibri" panose="020F0502020204030204" pitchFamily="34" charset="0"/>
              </a:rPr>
              <a:t>Personal Data &amp; Copyright</a:t>
            </a:r>
          </a:p>
        </p:txBody>
      </p:sp>
      <p:sp>
        <p:nvSpPr>
          <p:cNvPr id="3" name="Text Placeholder 2"/>
          <p:cNvSpPr>
            <a:spLocks noGrp="1"/>
          </p:cNvSpPr>
          <p:nvPr>
            <p:ph type="body" idx="1"/>
          </p:nvPr>
        </p:nvSpPr>
        <p:spPr>
          <a:xfrm>
            <a:off x="311700" y="1152474"/>
            <a:ext cx="8520600" cy="3587305"/>
          </a:xfrm>
        </p:spPr>
        <p:txBody>
          <a:bodyPr/>
          <a:lstStyle/>
          <a:p>
            <a:pPr>
              <a:lnSpc>
                <a:spcPct val="100000"/>
              </a:lnSpc>
              <a:spcAft>
                <a:spcPts val="600"/>
              </a:spcAft>
            </a:pPr>
            <a:r>
              <a:rPr lang="en-GB" dirty="0">
                <a:solidFill>
                  <a:schemeClr val="tx1"/>
                </a:solidFill>
                <a:latin typeface="Calibri" panose="020F0502020204030204" pitchFamily="34" charset="0"/>
                <a:cs typeface="Calibri" panose="020F0502020204030204" pitchFamily="34" charset="0"/>
              </a:rPr>
              <a:t>To understand what information is collected and how it is used, you must read the JCQ Information for candidates - Privacy Notice (Distributed at Academic Mentoring)</a:t>
            </a:r>
          </a:p>
          <a:p>
            <a:pPr lvl="0">
              <a:lnSpc>
                <a:spcPct val="100000"/>
              </a:lnSpc>
              <a:spcAft>
                <a:spcPts val="600"/>
              </a:spcAft>
            </a:pPr>
            <a:r>
              <a:rPr lang="en-GB" dirty="0">
                <a:solidFill>
                  <a:schemeClr val="tx1"/>
                </a:solidFill>
                <a:latin typeface="Calibri" panose="020F0502020204030204" pitchFamily="34" charset="0"/>
                <a:cs typeface="Calibri" panose="020F0502020204030204" pitchFamily="34" charset="0"/>
              </a:rPr>
              <a:t>The copyright of any work created by a candidate that is submitted to an awarding body for assessment (referred to as Assessment Materials) belongs to the candidate</a:t>
            </a:r>
          </a:p>
          <a:p>
            <a:pPr lvl="0">
              <a:lnSpc>
                <a:spcPct val="100000"/>
              </a:lnSpc>
              <a:spcAft>
                <a:spcPts val="600"/>
              </a:spcAft>
            </a:pPr>
            <a:r>
              <a:rPr lang="en-GB" dirty="0">
                <a:solidFill>
                  <a:schemeClr val="tx1"/>
                </a:solidFill>
                <a:latin typeface="Calibri" panose="020F0502020204030204" pitchFamily="34" charset="0"/>
                <a:cs typeface="Calibri" panose="020F0502020204030204" pitchFamily="34" charset="0"/>
              </a:rPr>
              <a:t>By submitting this work, a candidate is granting the awarding body a non-exclusive, royalty-free licence to use their assessment materials (referred to as Assessment Licence)</a:t>
            </a:r>
          </a:p>
          <a:p>
            <a:pPr>
              <a:lnSpc>
                <a:spcPct val="100000"/>
              </a:lnSpc>
              <a:spcAft>
                <a:spcPts val="600"/>
              </a:spcAft>
            </a:pPr>
            <a:r>
              <a:rPr lang="en-GB" dirty="0">
                <a:solidFill>
                  <a:schemeClr val="tx1"/>
                </a:solidFill>
                <a:latin typeface="Calibri" panose="020F0502020204030204" pitchFamily="34" charset="0"/>
                <a:cs typeface="Calibri" panose="020F0502020204030204" pitchFamily="34" charset="0"/>
              </a:rPr>
              <a:t>If a candidate wishes to terminate the awarding body’s rights for anything other than assessing his/her work, the awarding body must be notified by the centre and it is at the discretion of the awarding body whether or not to terminate such rights</a:t>
            </a:r>
          </a:p>
        </p:txBody>
      </p:sp>
    </p:spTree>
    <p:extLst>
      <p:ext uri="{BB962C8B-B14F-4D97-AF65-F5344CB8AC3E}">
        <p14:creationId xmlns:p14="http://schemas.microsoft.com/office/powerpoint/2010/main" val="355976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GB" sz="3000" dirty="0">
                <a:latin typeface="Calibri" panose="020F0502020204030204" pitchFamily="34" charset="0"/>
                <a:cs typeface="Calibri" panose="020F0502020204030204" pitchFamily="34" charset="0"/>
              </a:rPr>
              <a:t>Individual Candidate Timetable </a:t>
            </a:r>
            <a:endParaRPr sz="3000" dirty="0">
              <a:latin typeface="Calibri" panose="020F0502020204030204" pitchFamily="34" charset="0"/>
              <a:cs typeface="Calibri" panose="020F0502020204030204" pitchFamily="34" charset="0"/>
            </a:endParaRPr>
          </a:p>
          <a:p>
            <a:pPr marL="0" lvl="0" indent="0" algn="l" rtl="0">
              <a:lnSpc>
                <a:spcPct val="100000"/>
              </a:lnSpc>
              <a:spcBef>
                <a:spcPts val="0"/>
              </a:spcBef>
              <a:spcAft>
                <a:spcPts val="0"/>
              </a:spcAft>
              <a:buSzPts val="2800"/>
              <a:buNone/>
            </a:pPr>
            <a:endParaRPr dirty="0"/>
          </a:p>
        </p:txBody>
      </p:sp>
      <p:sp>
        <p:nvSpPr>
          <p:cNvPr id="61" name="Google Shape;61;p2"/>
          <p:cNvSpPr txBox="1">
            <a:spLocks noGrp="1"/>
          </p:cNvSpPr>
          <p:nvPr>
            <p:ph type="body" idx="1"/>
          </p:nvPr>
        </p:nvSpPr>
        <p:spPr>
          <a:xfrm>
            <a:off x="311700" y="1152474"/>
            <a:ext cx="8520600" cy="2773573"/>
          </a:xfrm>
          <a:prstGeom prst="rect">
            <a:avLst/>
          </a:prstGeom>
          <a:noFill/>
          <a:ln>
            <a:noFill/>
          </a:ln>
        </p:spPr>
        <p:txBody>
          <a:bodyPr spcFirstLastPara="1" wrap="square" lIns="91425" tIns="91425" rIns="91425" bIns="91425" anchor="t" anchorCtr="0">
            <a:noAutofit/>
          </a:bodyPr>
          <a:lstStyle/>
          <a:p>
            <a:pPr marL="457200" lvl="0" indent="-342900" algn="l" rtl="0">
              <a:lnSpc>
                <a:spcPct val="115000"/>
              </a:lnSpc>
              <a:spcBef>
                <a:spcPts val="900"/>
              </a:spcBef>
              <a:spcAft>
                <a:spcPts val="0"/>
              </a:spcAft>
              <a:buClr>
                <a:schemeClr val="dk1"/>
              </a:buClr>
              <a:buSzPts val="1800"/>
              <a:buFont typeface="Calibri"/>
              <a:buChar char="●"/>
            </a:pPr>
            <a:r>
              <a:rPr lang="en-GB" dirty="0">
                <a:solidFill>
                  <a:schemeClr val="dk1"/>
                </a:solidFill>
                <a:latin typeface="Calibri"/>
                <a:ea typeface="Calibri"/>
                <a:cs typeface="Calibri"/>
                <a:sym typeface="Calibri"/>
              </a:rPr>
              <a:t>You should have received a Paper copy with room allocations</a:t>
            </a:r>
          </a:p>
          <a:p>
            <a:pPr>
              <a:spcBef>
                <a:spcPts val="900"/>
              </a:spcBef>
              <a:buClr>
                <a:schemeClr val="dk1"/>
              </a:buClr>
              <a:buFont typeface="Calibri"/>
              <a:buChar char="●"/>
            </a:pPr>
            <a:r>
              <a:rPr lang="en-GB" dirty="0">
                <a:solidFill>
                  <a:schemeClr val="dk1"/>
                </a:solidFill>
                <a:latin typeface="Calibri"/>
                <a:ea typeface="Calibri"/>
                <a:cs typeface="Calibri"/>
                <a:sym typeface="Calibri"/>
              </a:rPr>
              <a:t>Take a photo of it on your phone, and add the dates in to your electronic calendar</a:t>
            </a:r>
          </a:p>
          <a:p>
            <a:pPr>
              <a:spcBef>
                <a:spcPts val="900"/>
              </a:spcBef>
              <a:buClr>
                <a:schemeClr val="dk1"/>
              </a:buClr>
              <a:buFont typeface="Calibri"/>
              <a:buChar char="●"/>
            </a:pPr>
            <a:r>
              <a:rPr lang="en-GB" dirty="0">
                <a:solidFill>
                  <a:schemeClr val="dk1"/>
                </a:solidFill>
                <a:latin typeface="Calibri"/>
                <a:ea typeface="Calibri"/>
                <a:cs typeface="Calibri"/>
                <a:sym typeface="Calibri"/>
              </a:rPr>
              <a:t>You may not be seated in the same room/seat for all your exams so check notice board beside gym for seating plan</a:t>
            </a:r>
          </a:p>
          <a:p>
            <a:pPr marL="0" lvl="0" indent="0" algn="l" rtl="0">
              <a:lnSpc>
                <a:spcPct val="115000"/>
              </a:lnSpc>
              <a:spcBef>
                <a:spcPts val="0"/>
              </a:spcBef>
              <a:spcAft>
                <a:spcPts val="1600"/>
              </a:spcAft>
              <a:buSzPts val="1800"/>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GB" sz="3000" dirty="0">
                <a:latin typeface="Calibri" panose="020F0502020204030204" pitchFamily="34" charset="0"/>
                <a:cs typeface="Calibri" panose="020F0502020204030204" pitchFamily="34" charset="0"/>
              </a:rPr>
              <a:t>Equipment</a:t>
            </a:r>
            <a:endParaRPr sz="3000" dirty="0">
              <a:latin typeface="Calibri" panose="020F0502020204030204" pitchFamily="34" charset="0"/>
              <a:cs typeface="Calibri" panose="020F0502020204030204" pitchFamily="34" charset="0"/>
            </a:endParaRPr>
          </a:p>
          <a:p>
            <a:pPr marL="0" lvl="0" indent="0" algn="l" rtl="0">
              <a:lnSpc>
                <a:spcPct val="100000"/>
              </a:lnSpc>
              <a:spcBef>
                <a:spcPts val="0"/>
              </a:spcBef>
              <a:spcAft>
                <a:spcPts val="0"/>
              </a:spcAft>
              <a:buSzPts val="2800"/>
              <a:buNone/>
            </a:pPr>
            <a:endParaRPr dirty="0"/>
          </a:p>
        </p:txBody>
      </p:sp>
      <p:sp>
        <p:nvSpPr>
          <p:cNvPr id="61" name="Google Shape;61;p2"/>
          <p:cNvSpPr txBox="1">
            <a:spLocks noGrp="1"/>
          </p:cNvSpPr>
          <p:nvPr>
            <p:ph type="body" idx="1"/>
          </p:nvPr>
        </p:nvSpPr>
        <p:spPr>
          <a:xfrm>
            <a:off x="311700" y="1152475"/>
            <a:ext cx="8520600" cy="3880919"/>
          </a:xfrm>
          <a:prstGeom prst="rect">
            <a:avLst/>
          </a:prstGeom>
          <a:noFill/>
          <a:ln>
            <a:noFill/>
          </a:ln>
        </p:spPr>
        <p:txBody>
          <a:bodyPr spcFirstLastPara="1" wrap="square" lIns="91425" tIns="91425" rIns="91425" bIns="91425" anchor="t" anchorCtr="0">
            <a:noAutofit/>
          </a:bodyPr>
          <a:lstStyle/>
          <a:p>
            <a:pPr marL="114300" lvl="0" indent="0" algn="l" rtl="0">
              <a:lnSpc>
                <a:spcPct val="115000"/>
              </a:lnSpc>
              <a:spcBef>
                <a:spcPts val="900"/>
              </a:spcBef>
              <a:spcAft>
                <a:spcPts val="0"/>
              </a:spcAft>
              <a:buClr>
                <a:schemeClr val="dk1"/>
              </a:buClr>
              <a:buSzPts val="1800"/>
              <a:buNone/>
            </a:pPr>
            <a:r>
              <a:rPr lang="en-GB" dirty="0">
                <a:solidFill>
                  <a:schemeClr val="dk1"/>
                </a:solidFill>
                <a:latin typeface="Calibri"/>
                <a:ea typeface="Calibri"/>
                <a:cs typeface="Calibri"/>
                <a:sym typeface="Calibri"/>
              </a:rPr>
              <a:t>A Clear Wallet will be provided for you with all the stationery for your Exams</a:t>
            </a:r>
          </a:p>
          <a:p>
            <a:pPr marL="114300" lvl="0" indent="0" algn="l" rtl="0">
              <a:lnSpc>
                <a:spcPct val="115000"/>
              </a:lnSpc>
              <a:spcBef>
                <a:spcPts val="900"/>
              </a:spcBef>
              <a:spcAft>
                <a:spcPts val="0"/>
              </a:spcAft>
              <a:buClr>
                <a:schemeClr val="dk1"/>
              </a:buClr>
              <a:buSzPts val="1800"/>
              <a:buNone/>
            </a:pPr>
            <a:r>
              <a:rPr lang="en-GB" dirty="0">
                <a:solidFill>
                  <a:schemeClr val="dk1"/>
                </a:solidFill>
                <a:latin typeface="Calibri"/>
                <a:ea typeface="Calibri"/>
                <a:cs typeface="Calibri"/>
                <a:sym typeface="Calibri"/>
              </a:rPr>
              <a:t>It will contain:</a:t>
            </a:r>
          </a:p>
          <a:p>
            <a:pPr lvl="0">
              <a:buClr>
                <a:schemeClr val="dk1"/>
              </a:buClr>
              <a:buFont typeface="Calibri"/>
              <a:buChar char="●"/>
            </a:pPr>
            <a:r>
              <a:rPr lang="en-GB" b="1" dirty="0">
                <a:solidFill>
                  <a:schemeClr val="dk1"/>
                </a:solidFill>
                <a:latin typeface="Calibri" panose="020F0502020204030204" pitchFamily="34" charset="0"/>
                <a:ea typeface="Calibri"/>
                <a:cs typeface="Calibri" panose="020F0502020204030204" pitchFamily="34" charset="0"/>
                <a:sym typeface="Calibri"/>
              </a:rPr>
              <a:t>BLACK</a:t>
            </a:r>
            <a:r>
              <a:rPr lang="en-GB" dirty="0">
                <a:solidFill>
                  <a:schemeClr val="dk1"/>
                </a:solidFill>
                <a:latin typeface="Calibri" panose="020F0502020204030204" pitchFamily="34" charset="0"/>
                <a:ea typeface="Calibri"/>
                <a:cs typeface="Calibri" panose="020F0502020204030204" pitchFamily="34" charset="0"/>
                <a:sym typeface="Calibri"/>
              </a:rPr>
              <a:t> Biro x2 (the only colour accepted by the exam boards)</a:t>
            </a:r>
          </a:p>
          <a:p>
            <a:pPr lvl="0">
              <a:buClr>
                <a:schemeClr val="dk1"/>
              </a:buClr>
              <a:buFont typeface="Calibri"/>
              <a:buChar char="●"/>
            </a:pPr>
            <a:r>
              <a:rPr lang="en-GB" dirty="0">
                <a:solidFill>
                  <a:schemeClr val="dk1"/>
                </a:solidFill>
                <a:latin typeface="Calibri" panose="020F0502020204030204" pitchFamily="34" charset="0"/>
                <a:ea typeface="Calibri"/>
                <a:cs typeface="Calibri" panose="020F0502020204030204" pitchFamily="34" charset="0"/>
                <a:sym typeface="Calibri"/>
              </a:rPr>
              <a:t>Pencil x2</a:t>
            </a:r>
          </a:p>
          <a:p>
            <a:pPr lvl="0">
              <a:buFont typeface="Calibri"/>
              <a:buChar char="●"/>
            </a:pPr>
            <a:r>
              <a:rPr lang="en-GB" dirty="0">
                <a:solidFill>
                  <a:schemeClr val="dk1"/>
                </a:solidFill>
                <a:latin typeface="Calibri" panose="020F0502020204030204" pitchFamily="34" charset="0"/>
                <a:ea typeface="Calibri"/>
                <a:cs typeface="Calibri" panose="020F0502020204030204" pitchFamily="34" charset="0"/>
                <a:sym typeface="Calibri"/>
              </a:rPr>
              <a:t>Eraser</a:t>
            </a:r>
          </a:p>
          <a:p>
            <a:pPr lvl="0">
              <a:buFont typeface="Calibri"/>
              <a:buChar char="●"/>
            </a:pPr>
            <a:r>
              <a:rPr lang="en-GB" dirty="0">
                <a:solidFill>
                  <a:schemeClr val="dk1"/>
                </a:solidFill>
                <a:latin typeface="Calibri" panose="020F0502020204030204" pitchFamily="34" charset="0"/>
                <a:ea typeface="Calibri"/>
                <a:cs typeface="Calibri" panose="020F0502020204030204" pitchFamily="34" charset="0"/>
                <a:sym typeface="Calibri"/>
              </a:rPr>
              <a:t>Protractor</a:t>
            </a:r>
          </a:p>
          <a:p>
            <a:pPr lvl="0">
              <a:buClr>
                <a:schemeClr val="dk1"/>
              </a:buClr>
              <a:buFont typeface="Calibri"/>
              <a:buChar char="●"/>
            </a:pPr>
            <a:r>
              <a:rPr lang="en-GB" dirty="0">
                <a:solidFill>
                  <a:schemeClr val="dk1"/>
                </a:solidFill>
                <a:latin typeface="Calibri" panose="020F0502020204030204" pitchFamily="34" charset="0"/>
                <a:ea typeface="Calibri"/>
                <a:cs typeface="Calibri" panose="020F0502020204030204" pitchFamily="34" charset="0"/>
                <a:sym typeface="Calibri"/>
              </a:rPr>
              <a:t>Ruler</a:t>
            </a:r>
          </a:p>
          <a:p>
            <a:pPr lvl="0">
              <a:buClr>
                <a:schemeClr val="dk1"/>
              </a:buClr>
              <a:buFont typeface="Calibri"/>
              <a:buChar char="●"/>
            </a:pPr>
            <a:r>
              <a:rPr lang="en-GB" dirty="0">
                <a:solidFill>
                  <a:schemeClr val="dk1"/>
                </a:solidFill>
                <a:latin typeface="Calibri" panose="020F0502020204030204" pitchFamily="34" charset="0"/>
                <a:ea typeface="Calibri"/>
                <a:cs typeface="Calibri" panose="020F0502020204030204" pitchFamily="34" charset="0"/>
                <a:sym typeface="Calibri"/>
              </a:rPr>
              <a:t>Calculator (if allowed)</a:t>
            </a:r>
          </a:p>
          <a:p>
            <a:pPr lvl="0">
              <a:buClr>
                <a:schemeClr val="dk1"/>
              </a:buClr>
              <a:buFont typeface="Calibri"/>
              <a:buChar char="●"/>
            </a:pPr>
            <a:r>
              <a:rPr lang="en-GB" dirty="0">
                <a:solidFill>
                  <a:schemeClr val="dk1"/>
                </a:solidFill>
                <a:latin typeface="Calibri" panose="020F0502020204030204" pitchFamily="34" charset="0"/>
                <a:ea typeface="Calibri"/>
                <a:cs typeface="Calibri" panose="020F0502020204030204" pitchFamily="34" charset="0"/>
                <a:sym typeface="Calibri"/>
              </a:rPr>
              <a:t>Highlighters – for use on the Question Paper only</a:t>
            </a:r>
          </a:p>
          <a:p>
            <a:pPr lvl="0">
              <a:buClr>
                <a:schemeClr val="dk1"/>
              </a:buClr>
              <a:buFont typeface="Calibri"/>
              <a:buChar char="●"/>
            </a:pPr>
            <a:r>
              <a:rPr lang="en-GB" dirty="0">
                <a:solidFill>
                  <a:schemeClr val="dk1"/>
                </a:solidFill>
                <a:latin typeface="Calibri" panose="020F0502020204030204" pitchFamily="34" charset="0"/>
                <a:ea typeface="Calibri"/>
                <a:cs typeface="Calibri" panose="020F0502020204030204" pitchFamily="34" charset="0"/>
                <a:sym typeface="Calibri"/>
              </a:rPr>
              <a:t>If needed you can ask for a Pencil Sharpener, Tracing Paper &amp; Compass</a:t>
            </a:r>
          </a:p>
          <a:p>
            <a:pPr marL="457200" lvl="0" indent="-342900" algn="l" rtl="0">
              <a:lnSpc>
                <a:spcPct val="115000"/>
              </a:lnSpc>
              <a:spcBef>
                <a:spcPts val="900"/>
              </a:spcBef>
              <a:spcAft>
                <a:spcPts val="0"/>
              </a:spcAft>
              <a:buClr>
                <a:schemeClr val="dk1"/>
              </a:buClr>
              <a:buSzPts val="1800"/>
              <a:buFont typeface="Calibri"/>
              <a:buChar char="●"/>
            </a:pPr>
            <a:endParaRPr dirty="0">
              <a:solidFill>
                <a:schemeClr val="dk1"/>
              </a:solidFill>
              <a:latin typeface="Calibri"/>
              <a:ea typeface="Calibri"/>
              <a:cs typeface="Calibri"/>
              <a:sym typeface="Calibri"/>
            </a:endParaRPr>
          </a:p>
          <a:p>
            <a:pPr marL="0" lvl="0" indent="0" algn="l" rtl="0">
              <a:lnSpc>
                <a:spcPct val="115000"/>
              </a:lnSpc>
              <a:spcBef>
                <a:spcPts val="0"/>
              </a:spcBef>
              <a:spcAft>
                <a:spcPts val="1600"/>
              </a:spcAft>
              <a:buSzPts val="1800"/>
              <a:buNone/>
            </a:pPr>
            <a:endParaRPr dirty="0"/>
          </a:p>
        </p:txBody>
      </p:sp>
    </p:spTree>
    <p:extLst>
      <p:ext uri="{BB962C8B-B14F-4D97-AF65-F5344CB8AC3E}">
        <p14:creationId xmlns:p14="http://schemas.microsoft.com/office/powerpoint/2010/main" val="386934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6"/>
          <p:cNvSpPr txBox="1"/>
          <p:nvPr/>
        </p:nvSpPr>
        <p:spPr>
          <a:xfrm>
            <a:off x="5371725" y="360231"/>
            <a:ext cx="3317700" cy="4496995"/>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500"/>
              <a:buFont typeface="Arial"/>
              <a:buNone/>
            </a:pPr>
            <a:r>
              <a:rPr lang="en-GB" sz="1800" b="1" i="0" u="none" strike="noStrike" cap="none" dirty="0">
                <a:solidFill>
                  <a:schemeClr val="tx1"/>
                </a:solidFill>
                <a:latin typeface="Calibri" panose="020F0502020204030204" pitchFamily="34" charset="0"/>
                <a:ea typeface="Calibri"/>
                <a:cs typeface="Calibri" panose="020F0502020204030204" pitchFamily="34" charset="0"/>
                <a:sym typeface="Calibri"/>
              </a:rPr>
              <a:t>NEW for 2021-2022 – No watches are allowed in the examination room.</a:t>
            </a:r>
            <a:endParaRPr sz="1800" dirty="0">
              <a:solidFill>
                <a:schemeClr val="tx1"/>
              </a:solidFill>
              <a:latin typeface="Calibri" panose="020F0502020204030204" pitchFamily="34" charset="0"/>
              <a:cs typeface="Calibri" panose="020F0502020204030204" pitchFamily="34" charset="0"/>
            </a:endParaRPr>
          </a:p>
          <a:p>
            <a:pPr marL="0" marR="0" lvl="0" indent="0" algn="ctr" rtl="0">
              <a:lnSpc>
                <a:spcPct val="100000"/>
              </a:lnSpc>
              <a:spcBef>
                <a:spcPts val="0"/>
              </a:spcBef>
              <a:spcAft>
                <a:spcPts val="0"/>
              </a:spcAft>
              <a:buClr>
                <a:srgbClr val="000000"/>
              </a:buClr>
              <a:buSzPts val="1500"/>
              <a:buFont typeface="Arial"/>
              <a:buNone/>
            </a:pPr>
            <a:endParaRPr sz="1800" b="1" i="0" u="none" strike="noStrike" cap="none" dirty="0">
              <a:solidFill>
                <a:schemeClr val="tx1"/>
              </a:solidFill>
              <a:latin typeface="Calibri" panose="020F0502020204030204" pitchFamily="34" charset="0"/>
              <a:ea typeface="Calibri"/>
              <a:cs typeface="Calibri" panose="020F0502020204030204" pitchFamily="34" charset="0"/>
              <a:sym typeface="Calibri"/>
            </a:endParaRPr>
          </a:p>
          <a:p>
            <a:pPr lvl="0" algn="ctr">
              <a:buSzPts val="1500"/>
            </a:pPr>
            <a:r>
              <a:rPr lang="en-GB" sz="1800" b="1" dirty="0">
                <a:solidFill>
                  <a:schemeClr val="tx1"/>
                </a:solidFill>
                <a:latin typeface="Calibri" panose="020F0502020204030204" pitchFamily="34" charset="0"/>
                <a:ea typeface="Calibri"/>
                <a:cs typeface="Calibri" panose="020F0502020204030204" pitchFamily="34" charset="0"/>
                <a:sym typeface="Calibri"/>
              </a:rPr>
              <a:t>If you are found to be in possession of an unauthorised device during your exam, whether switched on or off, you are committing Malpractice and could result in you being disqualified.</a:t>
            </a:r>
          </a:p>
          <a:p>
            <a:pPr lvl="0" algn="ctr">
              <a:buSzPts val="1500"/>
            </a:pPr>
            <a:endParaRPr lang="en-GB" sz="1800" b="1" i="0" u="none" strike="noStrike" cap="none" dirty="0">
              <a:solidFill>
                <a:schemeClr val="tx1"/>
              </a:solidFill>
              <a:latin typeface="Calibri" panose="020F0502020204030204" pitchFamily="34" charset="0"/>
              <a:ea typeface="Calibri"/>
              <a:cs typeface="Calibri" panose="020F0502020204030204" pitchFamily="34" charset="0"/>
              <a:sym typeface="Calibri"/>
            </a:endParaRPr>
          </a:p>
          <a:p>
            <a:pPr lvl="0" algn="ctr">
              <a:buSzPts val="1500"/>
            </a:pPr>
            <a:r>
              <a:rPr lang="en-GB" sz="1800" b="1" dirty="0">
                <a:solidFill>
                  <a:schemeClr val="tx1"/>
                </a:solidFill>
                <a:latin typeface="Calibri" panose="020F0502020204030204" pitchFamily="34" charset="0"/>
                <a:ea typeface="Calibri"/>
                <a:cs typeface="Calibri" panose="020F0502020204030204" pitchFamily="34" charset="0"/>
                <a:sym typeface="Calibri"/>
              </a:rPr>
              <a:t>All unauthorised materials will be collected by the Lead Invigilator before you enter the Exam Room</a:t>
            </a:r>
            <a:endParaRPr sz="1800" b="1" i="0" u="none" strike="noStrike" cap="none" dirty="0">
              <a:solidFill>
                <a:srgbClr val="FF0000"/>
              </a:solidFill>
              <a:latin typeface="Calibri" panose="020F0502020204030204" pitchFamily="34" charset="0"/>
              <a:ea typeface="Calibri"/>
              <a:cs typeface="Calibri" panose="020F0502020204030204" pitchFamily="34" charset="0"/>
              <a:sym typeface="Calibri"/>
            </a:endParaRPr>
          </a:p>
        </p:txBody>
      </p:sp>
      <p:pic>
        <p:nvPicPr>
          <p:cNvPr id="88" name="Google Shape;88;p6"/>
          <p:cNvPicPr preferRelativeResize="0"/>
          <p:nvPr/>
        </p:nvPicPr>
        <p:blipFill rotWithShape="1">
          <a:blip r:embed="rId3">
            <a:alphaModFix/>
          </a:blip>
          <a:srcRect/>
          <a:stretch/>
        </p:blipFill>
        <p:spPr>
          <a:xfrm>
            <a:off x="613660" y="360232"/>
            <a:ext cx="4423035" cy="442303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698297" y="218114"/>
            <a:ext cx="3639771" cy="4625173"/>
          </a:xfrm>
          <a:prstGeom prst="rect">
            <a:avLst/>
          </a:prstGeom>
        </p:spPr>
      </p:pic>
      <p:sp>
        <p:nvSpPr>
          <p:cNvPr id="6" name="Google Shape;87;p6"/>
          <p:cNvSpPr txBox="1"/>
          <p:nvPr/>
        </p:nvSpPr>
        <p:spPr>
          <a:xfrm>
            <a:off x="5287835" y="1955806"/>
            <a:ext cx="3317700" cy="1351123"/>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500"/>
              <a:buFont typeface="Arial"/>
              <a:buNone/>
            </a:pPr>
            <a:r>
              <a:rPr lang="en-GB" sz="1800" b="1" i="0" u="none" strike="noStrike" cap="none" dirty="0">
                <a:solidFill>
                  <a:schemeClr val="tx1"/>
                </a:solidFill>
                <a:latin typeface="Calibri" panose="020F0502020204030204" pitchFamily="34" charset="0"/>
                <a:ea typeface="Calibri"/>
                <a:cs typeface="Calibri" panose="020F0502020204030204" pitchFamily="34" charset="0"/>
                <a:sym typeface="Calibri"/>
              </a:rPr>
              <a:t>This poster will be displayed outside your exam room</a:t>
            </a:r>
          </a:p>
          <a:p>
            <a:pPr marL="0" marR="0" lvl="0" indent="0" algn="ctr" rtl="0">
              <a:lnSpc>
                <a:spcPct val="100000"/>
              </a:lnSpc>
              <a:spcBef>
                <a:spcPts val="0"/>
              </a:spcBef>
              <a:spcAft>
                <a:spcPts val="0"/>
              </a:spcAft>
              <a:buClr>
                <a:srgbClr val="000000"/>
              </a:buClr>
              <a:buSzPts val="1500"/>
              <a:buFont typeface="Arial"/>
              <a:buNone/>
            </a:pPr>
            <a:endParaRPr lang="en-GB" sz="1800" b="1" dirty="0">
              <a:solidFill>
                <a:schemeClr val="tx1"/>
              </a:solidFill>
              <a:latin typeface="Calibri" panose="020F0502020204030204" pitchFamily="34" charset="0"/>
              <a:ea typeface="Calibri"/>
              <a:cs typeface="Calibri" panose="020F0502020204030204" pitchFamily="34" charset="0"/>
              <a:sym typeface="Calibri"/>
            </a:endParaRPr>
          </a:p>
          <a:p>
            <a:pPr marL="0" marR="0" lvl="0" indent="0" algn="ctr" rtl="0">
              <a:lnSpc>
                <a:spcPct val="100000"/>
              </a:lnSpc>
              <a:spcBef>
                <a:spcPts val="0"/>
              </a:spcBef>
              <a:spcAft>
                <a:spcPts val="0"/>
              </a:spcAft>
              <a:buClr>
                <a:srgbClr val="000000"/>
              </a:buClr>
              <a:buSzPts val="1500"/>
              <a:buFont typeface="Arial"/>
              <a:buNone/>
            </a:pPr>
            <a:r>
              <a:rPr lang="en-GB" sz="1800" b="1" i="0" u="none" strike="noStrike" cap="none" dirty="0">
                <a:solidFill>
                  <a:schemeClr val="tx1"/>
                </a:solidFill>
                <a:latin typeface="Calibri" panose="020F0502020204030204" pitchFamily="34" charset="0"/>
                <a:ea typeface="Calibri"/>
                <a:cs typeface="Calibri" panose="020F0502020204030204" pitchFamily="34" charset="0"/>
                <a:sym typeface="Calibri"/>
              </a:rPr>
              <a:t>You MUST note all the warnings</a:t>
            </a:r>
          </a:p>
        </p:txBody>
      </p:sp>
    </p:spTree>
    <p:extLst>
      <p:ext uri="{BB962C8B-B14F-4D97-AF65-F5344CB8AC3E}">
        <p14:creationId xmlns:p14="http://schemas.microsoft.com/office/powerpoint/2010/main" val="1214832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JCQ Information for Candidates</a:t>
            </a:r>
          </a:p>
        </p:txBody>
      </p:sp>
      <p:sp>
        <p:nvSpPr>
          <p:cNvPr id="4" name="Text Placeholder 3"/>
          <p:cNvSpPr>
            <a:spLocks noGrp="1"/>
          </p:cNvSpPr>
          <p:nvPr>
            <p:ph type="body" idx="1"/>
          </p:nvPr>
        </p:nvSpPr>
        <p:spPr>
          <a:xfrm>
            <a:off x="311700" y="1152474"/>
            <a:ext cx="8520600" cy="3721529"/>
          </a:xfrm>
        </p:spPr>
        <p:txBody>
          <a:bodyPr/>
          <a:lstStyle/>
          <a:p>
            <a:pPr marL="114300" indent="0">
              <a:lnSpc>
                <a:spcPct val="100000"/>
              </a:lnSpc>
              <a:spcAft>
                <a:spcPts val="600"/>
              </a:spcAft>
              <a:buNone/>
            </a:pPr>
            <a:endParaRPr lang="en-GB" sz="2000" dirty="0">
              <a:solidFill>
                <a:schemeClr val="tx1"/>
              </a:solidFill>
              <a:latin typeface="Calibri" panose="020F0502020204030204" pitchFamily="34" charset="0"/>
              <a:cs typeface="Calibri" panose="020F0502020204030204" pitchFamily="34" charset="0"/>
            </a:endParaRPr>
          </a:p>
          <a:p>
            <a:pPr>
              <a:lnSpc>
                <a:spcPct val="100000"/>
              </a:lnSpc>
              <a:spcAft>
                <a:spcPts val="600"/>
              </a:spcAft>
            </a:pPr>
            <a:r>
              <a:rPr lang="en-GB" b="1" dirty="0"/>
              <a:t>Video: </a:t>
            </a:r>
            <a:r>
              <a:rPr lang="en-GB" b="1" dirty="0">
                <a:hlinkClick r:id="rId2"/>
              </a:rPr>
              <a:t>Instructions for Candidates</a:t>
            </a:r>
            <a:endParaRPr lang="en-GB" sz="2000"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90548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GB" dirty="0">
                <a:latin typeface="Calibri" panose="020F0502020204030204" pitchFamily="34" charset="0"/>
                <a:cs typeface="Calibri" panose="020F0502020204030204" pitchFamily="34" charset="0"/>
              </a:rPr>
              <a:t>Exam Timings</a:t>
            </a:r>
            <a:endParaRPr dirty="0">
              <a:latin typeface="Calibri" panose="020F0502020204030204" pitchFamily="34" charset="0"/>
              <a:cs typeface="Calibri" panose="020F0502020204030204" pitchFamily="34" charset="0"/>
            </a:endParaRPr>
          </a:p>
        </p:txBody>
      </p:sp>
      <p:sp>
        <p:nvSpPr>
          <p:cNvPr id="94" name="Google Shape;94;p7"/>
          <p:cNvSpPr txBox="1">
            <a:spLocks noGrp="1"/>
          </p:cNvSpPr>
          <p:nvPr>
            <p:ph type="body" idx="1"/>
          </p:nvPr>
        </p:nvSpPr>
        <p:spPr>
          <a:xfrm>
            <a:off x="311700" y="1152475"/>
            <a:ext cx="8764844" cy="3844010"/>
          </a:xfrm>
          <a:prstGeom prst="rect">
            <a:avLst/>
          </a:prstGeom>
          <a:noFill/>
          <a:ln>
            <a:noFill/>
          </a:ln>
        </p:spPr>
        <p:txBody>
          <a:bodyPr spcFirstLastPara="1" wrap="square" lIns="91425" tIns="91425" rIns="91425" bIns="91425" anchor="t" anchorCtr="0">
            <a:noAutofit/>
          </a:bodyPr>
          <a:lstStyle/>
          <a:p>
            <a:pPr>
              <a:lnSpc>
                <a:spcPct val="100000"/>
              </a:lnSpc>
            </a:pPr>
            <a:r>
              <a:rPr lang="en-GB" dirty="0">
                <a:solidFill>
                  <a:schemeClr val="tx1"/>
                </a:solidFill>
                <a:latin typeface="Calibri" panose="020F0502020204030204" pitchFamily="34" charset="0"/>
                <a:cs typeface="Calibri" panose="020F0502020204030204" pitchFamily="34" charset="0"/>
              </a:rPr>
              <a:t>Morning exams begin at 9.00am</a:t>
            </a:r>
          </a:p>
          <a:p>
            <a:pPr marL="457200" lvl="0" indent="-228600" algn="l" rtl="0">
              <a:lnSpc>
                <a:spcPct val="100000"/>
              </a:lnSpc>
              <a:spcAft>
                <a:spcPts val="0"/>
              </a:spcAft>
              <a:buSzPts val="1800"/>
              <a:buNone/>
            </a:pPr>
            <a:endParaRPr dirty="0">
              <a:solidFill>
                <a:schemeClr val="tx1"/>
              </a:solidFill>
              <a:latin typeface="Calibri" panose="020F0502020204030204" pitchFamily="34" charset="0"/>
              <a:cs typeface="Calibri" panose="020F0502020204030204" pitchFamily="34" charset="0"/>
            </a:endParaRPr>
          </a:p>
          <a:p>
            <a:pPr marL="457200" lvl="0" indent="-342900" algn="l" rtl="0">
              <a:lnSpc>
                <a:spcPct val="100000"/>
              </a:lnSpc>
              <a:spcAft>
                <a:spcPts val="0"/>
              </a:spcAft>
              <a:buSzPts val="1800"/>
              <a:buChar char="●"/>
            </a:pPr>
            <a:r>
              <a:rPr lang="en-GB" dirty="0">
                <a:solidFill>
                  <a:schemeClr val="tx1"/>
                </a:solidFill>
                <a:latin typeface="Calibri" panose="020F0502020204030204" pitchFamily="34" charset="0"/>
                <a:cs typeface="Calibri" panose="020F0502020204030204" pitchFamily="34" charset="0"/>
              </a:rPr>
              <a:t>Afternoon exams begin at 1.15pm </a:t>
            </a:r>
          </a:p>
          <a:p>
            <a:pPr marL="114300" lvl="0" indent="0" algn="l" rtl="0">
              <a:lnSpc>
                <a:spcPct val="100000"/>
              </a:lnSpc>
              <a:spcAft>
                <a:spcPts val="0"/>
              </a:spcAft>
              <a:buSzPts val="1800"/>
              <a:buNone/>
            </a:pPr>
            <a:endParaRPr lang="en-GB" dirty="0">
              <a:solidFill>
                <a:schemeClr val="tx1"/>
              </a:solidFill>
              <a:latin typeface="Calibri" panose="020F0502020204030204" pitchFamily="34" charset="0"/>
              <a:cs typeface="Calibri" panose="020F0502020204030204" pitchFamily="34" charset="0"/>
            </a:endParaRPr>
          </a:p>
          <a:p>
            <a:pPr marL="457200" lvl="0" indent="-342900" algn="l" rtl="0">
              <a:lnSpc>
                <a:spcPct val="100000"/>
              </a:lnSpc>
              <a:spcAft>
                <a:spcPts val="0"/>
              </a:spcAft>
              <a:buSzPts val="1800"/>
              <a:buChar char="●"/>
            </a:pPr>
            <a:r>
              <a:rPr lang="en-GB" b="1" dirty="0">
                <a:solidFill>
                  <a:schemeClr val="tx1"/>
                </a:solidFill>
                <a:latin typeface="Calibri" panose="020F0502020204030204" pitchFamily="34" charset="0"/>
                <a:cs typeface="Calibri" panose="020F0502020204030204" pitchFamily="34" charset="0"/>
              </a:rPr>
              <a:t>Arrive on time or you may not be allowed to do your exam</a:t>
            </a:r>
          </a:p>
          <a:p>
            <a:pPr marL="457200" lvl="0" indent="-228600" algn="l" rtl="0">
              <a:lnSpc>
                <a:spcPct val="100000"/>
              </a:lnSpc>
              <a:spcAft>
                <a:spcPts val="0"/>
              </a:spcAft>
              <a:buSzPts val="1800"/>
              <a:buNone/>
            </a:pPr>
            <a:endParaRPr dirty="0">
              <a:solidFill>
                <a:schemeClr val="tx1"/>
              </a:solidFill>
              <a:latin typeface="Calibri" panose="020F0502020204030204" pitchFamily="34" charset="0"/>
              <a:cs typeface="Calibri" panose="020F0502020204030204" pitchFamily="34" charset="0"/>
            </a:endParaRPr>
          </a:p>
          <a:p>
            <a:pPr marL="457200" lvl="0" indent="-342900" algn="l" rtl="0">
              <a:lnSpc>
                <a:spcPct val="100000"/>
              </a:lnSpc>
              <a:spcAft>
                <a:spcPts val="0"/>
              </a:spcAft>
              <a:buSzPts val="1800"/>
              <a:buChar char="●"/>
            </a:pPr>
            <a:r>
              <a:rPr lang="en-GB" dirty="0">
                <a:solidFill>
                  <a:schemeClr val="tx1"/>
                </a:solidFill>
                <a:latin typeface="Calibri" panose="020F0502020204030204" pitchFamily="34" charset="0"/>
                <a:cs typeface="Calibri" panose="020F0502020204030204" pitchFamily="34" charset="0"/>
              </a:rPr>
              <a:t>The duration of exam papers vary, from 35min to 2hrs</a:t>
            </a:r>
          </a:p>
          <a:p>
            <a:pPr lvl="1">
              <a:lnSpc>
                <a:spcPct val="100000"/>
              </a:lnSpc>
              <a:spcBef>
                <a:spcPts val="0"/>
              </a:spcBef>
            </a:pPr>
            <a:r>
              <a:rPr lang="en-GB" i="1" dirty="0">
                <a:solidFill>
                  <a:schemeClr val="tx1"/>
                </a:solidFill>
                <a:latin typeface="Calibri" panose="020F0502020204030204" pitchFamily="34" charset="0"/>
                <a:cs typeface="Calibri" panose="020F0502020204030204" pitchFamily="34" charset="0"/>
              </a:rPr>
              <a:t>If you have been awarded Extra Time you will be given the adjusted finish time</a:t>
            </a:r>
            <a:endParaRPr i="1" dirty="0">
              <a:solidFill>
                <a:schemeClr val="tx1"/>
              </a:solidFill>
              <a:latin typeface="Calibri" panose="020F0502020204030204" pitchFamily="34" charset="0"/>
              <a:cs typeface="Calibri" panose="020F0502020204030204" pitchFamily="34" charset="0"/>
            </a:endParaRPr>
          </a:p>
          <a:p>
            <a:pPr marL="114300" lvl="0" indent="0" algn="l" rtl="0">
              <a:lnSpc>
                <a:spcPct val="100000"/>
              </a:lnSpc>
              <a:spcAft>
                <a:spcPts val="0"/>
              </a:spcAft>
              <a:buSzPts val="1800"/>
              <a:buNone/>
            </a:pPr>
            <a:endParaRPr lang="en-GB" dirty="0">
              <a:solidFill>
                <a:schemeClr val="tx1"/>
              </a:solidFill>
              <a:latin typeface="Calibri" panose="020F0502020204030204" pitchFamily="34" charset="0"/>
              <a:cs typeface="Calibri" panose="020F0502020204030204" pitchFamily="34" charset="0"/>
            </a:endParaRPr>
          </a:p>
          <a:p>
            <a:pPr>
              <a:lnSpc>
                <a:spcPct val="100000"/>
              </a:lnSpc>
            </a:pPr>
            <a:r>
              <a:rPr lang="en-GB" dirty="0">
                <a:solidFill>
                  <a:schemeClr val="tx1"/>
                </a:solidFill>
                <a:latin typeface="Calibri" panose="020F0502020204030204" pitchFamily="34" charset="0"/>
                <a:cs typeface="Calibri" panose="020F0502020204030204" pitchFamily="34" charset="0"/>
              </a:rPr>
              <a:t>You MUST remain in the Exam Room for the whole exam</a:t>
            </a:r>
          </a:p>
          <a:p>
            <a:pPr marL="114300" lvl="0" indent="0" algn="l" rtl="0">
              <a:lnSpc>
                <a:spcPct val="115000"/>
              </a:lnSpc>
              <a:spcBef>
                <a:spcPts val="0"/>
              </a:spcBef>
              <a:spcAft>
                <a:spcPts val="0"/>
              </a:spcAft>
              <a:buSzPts val="1800"/>
              <a:buNone/>
            </a:pPr>
            <a:endParaRPr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TotalTime>
  <Words>1727</Words>
  <Application>Microsoft Office PowerPoint</Application>
  <PresentationFormat>On-screen Show (16:9)</PresentationFormat>
  <Paragraphs>175</Paragraphs>
  <Slides>24</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Courier New</vt:lpstr>
      <vt:lpstr>Google Sans</vt:lpstr>
      <vt:lpstr>Simple Light</vt:lpstr>
      <vt:lpstr>PowerPoint Presentation</vt:lpstr>
      <vt:lpstr>Purpose of this Presentation</vt:lpstr>
      <vt:lpstr>Personal Data &amp; Copyright</vt:lpstr>
      <vt:lpstr>Individual Candidate Timetable  </vt:lpstr>
      <vt:lpstr>Equipment </vt:lpstr>
      <vt:lpstr>PowerPoint Presentation</vt:lpstr>
      <vt:lpstr>PowerPoint Presentation</vt:lpstr>
      <vt:lpstr>JCQ Information for Candidates</vt:lpstr>
      <vt:lpstr>Exam Timings</vt:lpstr>
      <vt:lpstr>Seating </vt:lpstr>
      <vt:lpstr>Invigilators</vt:lpstr>
      <vt:lpstr>Malpractice</vt:lpstr>
      <vt:lpstr>Malpractice</vt:lpstr>
      <vt:lpstr>Malpractice</vt:lpstr>
      <vt:lpstr>Consequences of Malpractice</vt:lpstr>
      <vt:lpstr>Unauthorised Items</vt:lpstr>
      <vt:lpstr>If you are ill on the day of an exam  </vt:lpstr>
      <vt:lpstr>Special Consideration</vt:lpstr>
      <vt:lpstr>If I’m late, can I still sit the exam?</vt:lpstr>
      <vt:lpstr>Helpful Tips</vt:lpstr>
      <vt:lpstr>Additional Advice </vt:lpstr>
      <vt:lpstr>Appeals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Holly Jones</dc:creator>
  <cp:lastModifiedBy>J Killen</cp:lastModifiedBy>
  <cp:revision>20</cp:revision>
  <dcterms:modified xsi:type="dcterms:W3CDTF">2025-09-16T11:39:16Z</dcterms:modified>
</cp:coreProperties>
</file>